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6858000" cx="12192000"/>
  <p:notesSz cx="6858000" cy="9144000"/>
  <p:embeddedFontLst>
    <p:embeddedFont>
      <p:font typeface="PT Sans"/>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49" roundtripDataSignature="AMtx7mhD6+J+piLH86FG3NxxVfgPi68QF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PTSans-bold.fntdata"/><Relationship Id="rId45" Type="http://schemas.openxmlformats.org/officeDocument/2006/relationships/font" Target="fonts/PTSans-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TSans-boldItalic.fntdata"/><Relationship Id="rId47" Type="http://schemas.openxmlformats.org/officeDocument/2006/relationships/font" Target="fonts/PTSans-italic.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c.europa.eu/commission/presscorner/detail/en/MEMO_07_257"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e.int/en/web/campaign-free-to-speak-safe-to-learn/tackling-discrimination"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55304ddd7e_0_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55304ddd7e_0_8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g255304ddd7e_0_8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55304ddd7e_0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g255304ddd7e_0_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 name="Google Shape;132;g255304ddd7e_0_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55304ddd7e_0_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g255304ddd7e_0_9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 name="Google Shape;140;g255304ddd7e_0_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55304ddd7e_0_2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255304ddd7e_0_2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 name="Google Shape;148;g255304ddd7e_0_2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55304ddd7e_0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255304ddd7e_0_10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 name="Google Shape;155;g255304ddd7e_0_10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55304ddd7e_0_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g255304ddd7e_0_1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 name="Google Shape;162;g255304ddd7e_0_1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55304ddd7e_0_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255304ddd7e_0_1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9" name="Google Shape;169;g255304ddd7e_0_1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55304ddd7e_0_2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55304ddd7e_0_26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 name="Google Shape;176;g255304ddd7e_0_26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55304ddd7e_0_2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g255304ddd7e_0_2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https://ec.europa.eu/commission/presscorner/detail/en/MEMO_07_257</a:t>
            </a:r>
            <a:r>
              <a:rPr lang="en-US"/>
              <a:t> </a:t>
            </a:r>
            <a:endParaRPr/>
          </a:p>
        </p:txBody>
      </p:sp>
      <p:sp>
        <p:nvSpPr>
          <p:cNvPr id="183" name="Google Shape;183;g255304ddd7e_0_2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55304ddd7e_0_2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g255304ddd7e_0_2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1" name="Google Shape;191;g255304ddd7e_0_2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55304ddd7e_0_2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255304ddd7e_0_2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g255304ddd7e_0_2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3e52c82d5e_0_3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g23e52c82d5e_0_39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g23e52c82d5e_0_3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3e52c82d5e_0_4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23e52c82d5e_0_40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g23e52c82d5e_0_4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3e52c82d5e_0_4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23e52c82d5e_0_40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0" name="Google Shape;220;g23e52c82d5e_0_4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3e52c82d5e_0_4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23e52c82d5e_0_4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g23e52c82d5e_0_4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3e52c82d5e_0_4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23e52c82d5e_0_4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4" name="Google Shape;234;g23e52c82d5e_0_4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23e52c82d5e_0_4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23e52c82d5e_0_4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g23e52c82d5e_0_4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255304ddd7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255304ddd7e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255304ddd7e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55304ddd7e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55304ddd7e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g255304ddd7e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55304ddd7e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255304ddd7e_0_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g255304ddd7e_0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e52c82d5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e52c82d5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g23e52c82d5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255304ddd7e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255304ddd7e_0_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g255304ddd7e_0_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55304ddd7e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255304ddd7e_0_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g255304ddd7e_0_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55304ddd7e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55304ddd7e_0_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255304ddd7e_0_3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55304ddd7e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55304ddd7e_0_3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255304ddd7e_0_3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55304ddd7e_0_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55304ddd7e_0_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g255304ddd7e_0_4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255304ddd7e_0_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255304ddd7e_0_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7" name="Google Shape;307;g255304ddd7e_0_5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255304ddd7e_0_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255304ddd7e_0_6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g255304ddd7e_0_6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255da48fcf3_0_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255da48fcf3_0_7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g255da48fcf3_0_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3e52c82d5e_0_4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7" name="Google Shape;327;g23e52c82d5e_0_4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8" name="Google Shape;328;g23e52c82d5e_0_4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255304ddd7e_0_2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255304ddd7e_0_28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g255304ddd7e_0_28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55304ddd7e_0_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g255304ddd7e_0_2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g255304ddd7e_0_2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3e52c82d5e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 name="Google Shape;87;g23e52c82d5e_0_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g23e52c82d5e_0_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55da48fcf3_0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255da48fcf3_0_6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g255da48fcf3_0_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55da48fcf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55da48fcf3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 name="Google Shape;102;g255da48fcf3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55da48fcf3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55da48fcf3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g255da48fcf3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55304ddd7e_0_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55304ddd7e_0_7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From: </a:t>
            </a:r>
            <a:r>
              <a:rPr lang="en-US" u="sng">
                <a:solidFill>
                  <a:schemeClr val="hlink"/>
                </a:solidFill>
                <a:hlinkClick r:id="rId2"/>
              </a:rPr>
              <a:t>https://www.coe.int/en/web/campaign-free-to-speak-safe-to-learn/tackling-discrimination</a:t>
            </a:r>
            <a:r>
              <a:rPr lang="en-US"/>
              <a:t> </a:t>
            </a:r>
            <a:endParaRPr/>
          </a:p>
        </p:txBody>
      </p:sp>
      <p:sp>
        <p:nvSpPr>
          <p:cNvPr id="118" name="Google Shape;118;g255304ddd7e_0_7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39" name="Shape 39"/>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40" name="Shape 40"/>
        <p:cNvGrpSpPr/>
        <p:nvPr/>
      </p:nvGrpSpPr>
      <p:grpSpPr>
        <a:xfrm>
          <a:off x="0" y="0"/>
          <a:ext cx="0" cy="0"/>
          <a:chOff x="0" y="0"/>
          <a:chExt cx="0" cy="0"/>
        </a:xfrm>
      </p:grpSpPr>
      <p:sp>
        <p:nvSpPr>
          <p:cNvPr id="41" name="Google Shape;41;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3" name="Shape 43"/>
        <p:cNvGrpSpPr/>
        <p:nvPr/>
      </p:nvGrpSpPr>
      <p:grpSpPr>
        <a:xfrm>
          <a:off x="0" y="0"/>
          <a:ext cx="0" cy="0"/>
          <a:chOff x="0" y="0"/>
          <a:chExt cx="0" cy="0"/>
        </a:xfrm>
      </p:grpSpPr>
      <p:sp>
        <p:nvSpPr>
          <p:cNvPr id="44" name="Google Shape;44;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5" name="Google Shape;45;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6" name="Google Shape;46;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 name="Google Shape;47;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8" name="Google Shape;48;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49" name="Shape 49"/>
        <p:cNvGrpSpPr/>
        <p:nvPr/>
      </p:nvGrpSpPr>
      <p:grpSpPr>
        <a:xfrm>
          <a:off x="0" y="0"/>
          <a:ext cx="0" cy="0"/>
          <a:chOff x="0" y="0"/>
          <a:chExt cx="0" cy="0"/>
        </a:xfrm>
      </p:grpSpPr>
      <p:sp>
        <p:nvSpPr>
          <p:cNvPr id="50" name="Google Shape;50;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1" name="Google Shape;51;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2" name="Google Shape;52;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3" name="Google Shape;53;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4" name="Google Shape;54;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34"/>
          <p:cNvSpPr/>
          <p:nvPr>
            <p:ph idx="2" type="pic"/>
          </p:nvPr>
        </p:nvSpPr>
        <p:spPr>
          <a:xfrm>
            <a:off x="3866322" y="1503673"/>
            <a:ext cx="7510452" cy="4524823"/>
          </a:xfrm>
          <a:prstGeom prst="rect">
            <a:avLst/>
          </a:prstGeom>
          <a:noFill/>
          <a:ln>
            <a:noFill/>
          </a:ln>
        </p:spPr>
      </p:sp>
      <p:sp>
        <p:nvSpPr>
          <p:cNvPr id="57" name="Google Shape;57;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8" name="Google Shape;58;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59" name="Shape 5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27"/>
          <p:cNvSpPr/>
          <p:nvPr>
            <p:ph idx="2" type="pic"/>
          </p:nvPr>
        </p:nvSpPr>
        <p:spPr>
          <a:xfrm>
            <a:off x="3866322" y="1503673"/>
            <a:ext cx="7510452" cy="4524823"/>
          </a:xfrm>
          <a:prstGeom prst="rect">
            <a:avLst/>
          </a:prstGeom>
          <a:noFill/>
          <a:ln>
            <a:noFill/>
          </a:ln>
        </p:spPr>
      </p:sp>
      <p:sp>
        <p:nvSpPr>
          <p:cNvPr id="22" name="Google Shape;22;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27" name="Shape 27"/>
        <p:cNvGrpSpPr/>
        <p:nvPr/>
      </p:nvGrpSpPr>
      <p:grpSpPr>
        <a:xfrm>
          <a:off x="0" y="0"/>
          <a:ext cx="0" cy="0"/>
          <a:chOff x="0" y="0"/>
          <a:chExt cx="0" cy="0"/>
        </a:xfrm>
      </p:grpSpPr>
      <p:sp>
        <p:nvSpPr>
          <p:cNvPr id="28" name="Google Shape;28;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 name="Google Shape;29;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0" name="Google Shape;30;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3" name="Google Shape;33;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4" name="Google Shape;34;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7" name="Google Shape;37;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8" name="Google Shape;38;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hyperlink" Target="https://ec.europa.eu/commission/presscorner/detail/en/MEMO_07_257"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hyperlink" Target="https://eur-lex.europa.eu/summary/chapter/human_rights.html?root_default=SUM_1_CODED%3D13&amp;locale=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1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hyperlink" Target="https://youtu.be/BdFw_i03V0A" TargetMode="External"/><Relationship Id="rId4" Type="http://schemas.openxmlformats.org/officeDocument/2006/relationships/hyperlink" Target="https://www.youtube.com/watch?v=H9mtCLL8rI0" TargetMode="External"/><Relationship Id="rId5" Type="http://schemas.openxmlformats.org/officeDocument/2006/relationships/hyperlink" Target="https://www.youtube.com/watch?v=YtgMfHuEzTk" TargetMode="External"/><Relationship Id="rId6" Type="http://schemas.openxmlformats.org/officeDocument/2006/relationships/hyperlink" Target="https://www.youtube.com/watch?v=YZeXCP2T2_k" TargetMode="External"/><Relationship Id="rId7" Type="http://schemas.openxmlformats.org/officeDocument/2006/relationships/hyperlink" Target="https://www.youtube.com/watch?v=6MYHBrJIIFU"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hyperlink" Target="https://ec.europa.eu/social/BlobServlet?docId=1663&amp;langId=e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hyperlink" Target="http://www.youtube.com/watch?v=F2hvibGdg4w" TargetMode="Externa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g255304ddd7e_0_83"/>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Two basic forms of discrimination</a:t>
            </a:r>
            <a:endParaRPr/>
          </a:p>
        </p:txBody>
      </p:sp>
      <p:sp>
        <p:nvSpPr>
          <p:cNvPr id="128" name="Google Shape;128;g255304ddd7e_0_8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Direct discrimination</a:t>
            </a:r>
            <a:endParaRPr/>
          </a:p>
          <a:p>
            <a:pPr indent="-381000" lvl="0" marL="457200" rtl="0" algn="l">
              <a:spcBef>
                <a:spcPts val="0"/>
              </a:spcBef>
              <a:spcAft>
                <a:spcPts val="0"/>
              </a:spcAft>
              <a:buSzPts val="2400"/>
              <a:buChar char="●"/>
            </a:pPr>
            <a:r>
              <a:rPr b="1" lang="en-US"/>
              <a:t>Indirect discrimination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g255304ddd7e_0_90"/>
          <p:cNvSpPr txBox="1"/>
          <p:nvPr>
            <p:ph type="title"/>
          </p:nvPr>
        </p:nvSpPr>
        <p:spPr>
          <a:xfrm>
            <a:off x="839802" y="1503675"/>
            <a:ext cx="30264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Direct Discrimination</a:t>
            </a:r>
            <a:endParaRPr/>
          </a:p>
        </p:txBody>
      </p:sp>
      <p:sp>
        <p:nvSpPr>
          <p:cNvPr id="135" name="Google Shape;135;g255304ddd7e_0_90"/>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Where one person is treated less favourably than another </a:t>
            </a:r>
            <a:r>
              <a:rPr lang="en-US"/>
              <a:t>in the same situation, e.g., a school refusing to admit a student because they are Roma</a:t>
            </a:r>
            <a:endParaRPr/>
          </a:p>
          <a:p>
            <a:pPr indent="0" lvl="0" marL="0" rtl="0" algn="l">
              <a:lnSpc>
                <a:spcPct val="90000"/>
              </a:lnSpc>
              <a:spcBef>
                <a:spcPts val="1000"/>
              </a:spcBef>
              <a:spcAft>
                <a:spcPts val="0"/>
              </a:spcAft>
              <a:buSzPts val="1600"/>
              <a:buNone/>
            </a:pPr>
            <a:r>
              <a:t/>
            </a:r>
            <a:endParaRPr/>
          </a:p>
        </p:txBody>
      </p:sp>
      <p:pic>
        <p:nvPicPr>
          <p:cNvPr id="136" name="Google Shape;136;g255304ddd7e_0_90"/>
          <p:cNvPicPr preferRelativeResize="0"/>
          <p:nvPr/>
        </p:nvPicPr>
        <p:blipFill rotWithShape="1">
          <a:blip r:embed="rId3">
            <a:alphaModFix/>
          </a:blip>
          <a:srcRect b="0" l="0" r="0" t="0"/>
          <a:stretch/>
        </p:blipFill>
        <p:spPr>
          <a:xfrm>
            <a:off x="4005224" y="1503675"/>
            <a:ext cx="6408275" cy="50859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255304ddd7e_0_97"/>
          <p:cNvSpPr txBox="1"/>
          <p:nvPr>
            <p:ph type="title"/>
          </p:nvPr>
        </p:nvSpPr>
        <p:spPr>
          <a:xfrm>
            <a:off x="839801" y="1503675"/>
            <a:ext cx="29955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Indirect Discrimination</a:t>
            </a:r>
            <a:endParaRPr/>
          </a:p>
        </p:txBody>
      </p:sp>
      <p:sp>
        <p:nvSpPr>
          <p:cNvPr id="143" name="Google Shape;143;g255304ddd7e_0_97"/>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When a neutral provision, criterion or practice puts a person of at a disadvantage compared with others:</a:t>
            </a:r>
            <a:endParaRPr/>
          </a:p>
          <a:p>
            <a:pPr indent="0" lvl="0" marL="0" rtl="0" algn="l">
              <a:spcBef>
                <a:spcPts val="1000"/>
              </a:spcBef>
              <a:spcAft>
                <a:spcPts val="0"/>
              </a:spcAft>
              <a:buNone/>
            </a:pPr>
            <a:r>
              <a:rPr lang="en-US"/>
              <a:t>e.g., a school’s uniform policy which bans the wearing of  headgears for girls and boys may unfairly disadvantage Muslim girls and Jewish boys.</a:t>
            </a:r>
            <a:endParaRPr/>
          </a:p>
          <a:p>
            <a:pPr indent="0" lvl="0" marL="0" rtl="0" algn="l">
              <a:lnSpc>
                <a:spcPct val="90000"/>
              </a:lnSpc>
              <a:spcBef>
                <a:spcPts val="1000"/>
              </a:spcBef>
              <a:spcAft>
                <a:spcPts val="0"/>
              </a:spcAft>
              <a:buSzPts val="1600"/>
              <a:buNone/>
            </a:pPr>
            <a:r>
              <a:t/>
            </a:r>
            <a:endParaRPr/>
          </a:p>
          <a:p>
            <a:pPr indent="0" lvl="0" marL="0" rtl="0" algn="l">
              <a:lnSpc>
                <a:spcPct val="90000"/>
              </a:lnSpc>
              <a:spcBef>
                <a:spcPts val="1000"/>
              </a:spcBef>
              <a:spcAft>
                <a:spcPts val="0"/>
              </a:spcAft>
              <a:buSzPts val="1600"/>
              <a:buNone/>
            </a:pPr>
            <a:r>
              <a:t/>
            </a:r>
            <a:endParaRPr/>
          </a:p>
          <a:p>
            <a:pPr indent="0" lvl="0" marL="0" rtl="0" algn="l">
              <a:lnSpc>
                <a:spcPct val="90000"/>
              </a:lnSpc>
              <a:spcBef>
                <a:spcPts val="1000"/>
              </a:spcBef>
              <a:spcAft>
                <a:spcPts val="0"/>
              </a:spcAft>
              <a:buSzPts val="1600"/>
              <a:buNone/>
            </a:pPr>
            <a:r>
              <a:t/>
            </a:r>
            <a:endParaRPr/>
          </a:p>
        </p:txBody>
      </p:sp>
      <p:pic>
        <p:nvPicPr>
          <p:cNvPr id="144" name="Google Shape;144;g255304ddd7e_0_97"/>
          <p:cNvPicPr preferRelativeResize="0"/>
          <p:nvPr/>
        </p:nvPicPr>
        <p:blipFill rotWithShape="1">
          <a:blip r:embed="rId3">
            <a:alphaModFix/>
          </a:blip>
          <a:srcRect b="10642" l="0" r="0" t="0"/>
          <a:stretch/>
        </p:blipFill>
        <p:spPr>
          <a:xfrm>
            <a:off x="4544647" y="1503678"/>
            <a:ext cx="6760379" cy="4524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255304ddd7e_0_282"/>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Indirect Discrimination (cont…)</a:t>
            </a:r>
            <a:endParaRPr/>
          </a:p>
        </p:txBody>
      </p:sp>
      <p:sp>
        <p:nvSpPr>
          <p:cNvPr id="151" name="Google Shape;151;g255304ddd7e_0_282"/>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Establishing indirect discrimination is more difficult</a:t>
            </a:r>
            <a:endParaRPr/>
          </a:p>
          <a:p>
            <a:pPr indent="-381000" lvl="0" marL="457200" rtl="0" algn="l">
              <a:lnSpc>
                <a:spcPct val="90000"/>
              </a:lnSpc>
              <a:spcBef>
                <a:spcPts val="0"/>
              </a:spcBef>
              <a:spcAft>
                <a:spcPts val="0"/>
              </a:spcAft>
              <a:buSzPts val="2400"/>
              <a:buChar char="●"/>
            </a:pPr>
            <a:r>
              <a:rPr lang="en-US"/>
              <a:t>The point is to establish whether a pattern of injustice exists</a:t>
            </a:r>
            <a:endParaRPr/>
          </a:p>
          <a:p>
            <a:pPr indent="-381000" lvl="0" marL="457200" rtl="0" algn="l">
              <a:lnSpc>
                <a:spcPct val="90000"/>
              </a:lnSpc>
              <a:spcBef>
                <a:spcPts val="0"/>
              </a:spcBef>
              <a:spcAft>
                <a:spcPts val="0"/>
              </a:spcAft>
              <a:buSzPts val="2400"/>
              <a:buChar char="●"/>
            </a:pPr>
            <a:r>
              <a:rPr lang="en-US"/>
              <a:t>For example, indirect discrimination can be deduced when</a:t>
            </a:r>
            <a:endParaRPr/>
          </a:p>
          <a:p>
            <a:pPr indent="-228600" lvl="1" marL="914400" rtl="0" algn="l">
              <a:lnSpc>
                <a:spcPct val="90000"/>
              </a:lnSpc>
              <a:spcBef>
                <a:spcPts val="0"/>
              </a:spcBef>
              <a:spcAft>
                <a:spcPts val="0"/>
              </a:spcAft>
              <a:buSzPts val="2400"/>
              <a:buNone/>
            </a:pPr>
            <a:r>
              <a:rPr lang="en-US"/>
              <a:t>- data in a particular economic sector is sex desegregated</a:t>
            </a:r>
            <a:endParaRPr/>
          </a:p>
          <a:p>
            <a:pPr indent="-228600" lvl="1" marL="914400" rtl="0" algn="l">
              <a:lnSpc>
                <a:spcPct val="90000"/>
              </a:lnSpc>
              <a:spcBef>
                <a:spcPts val="0"/>
              </a:spcBef>
              <a:spcAft>
                <a:spcPts val="0"/>
              </a:spcAft>
              <a:buSzPts val="2000"/>
              <a:buNone/>
            </a:pPr>
            <a:r>
              <a:rPr lang="en-US"/>
              <a:t>- if the number of men or women in that sector is unequal, one of these groups is facing some type of barrier</a:t>
            </a:r>
            <a:endParaRPr/>
          </a:p>
          <a:p>
            <a:pPr indent="-381000" lvl="0" marL="457200" rtl="0" algn="l">
              <a:lnSpc>
                <a:spcPct val="90000"/>
              </a:lnSpc>
              <a:spcBef>
                <a:spcPts val="0"/>
              </a:spcBef>
              <a:spcAft>
                <a:spcPts val="0"/>
              </a:spcAft>
              <a:buSzPts val="2400"/>
              <a:buChar char="●"/>
            </a:pPr>
            <a:r>
              <a:rPr lang="en-US"/>
              <a:t>discriminated groups might be unaware of the injustice done against them</a:t>
            </a:r>
            <a:endParaRPr/>
          </a:p>
          <a:p>
            <a:pPr indent="-381000" lvl="0" marL="457200" rtl="0" algn="l">
              <a:lnSpc>
                <a:spcPct val="90000"/>
              </a:lnSpc>
              <a:spcBef>
                <a:spcPts val="0"/>
              </a:spcBef>
              <a:spcAft>
                <a:spcPts val="0"/>
              </a:spcAft>
              <a:buSzPts val="2400"/>
              <a:buChar char="●"/>
            </a:pPr>
            <a:r>
              <a:rPr lang="en-US"/>
              <a:t>this means that discrimination can only be deduced through research and analysis of policies</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255304ddd7e_0_104"/>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Other Forms of Discrimination (1)</a:t>
            </a:r>
            <a:endParaRPr/>
          </a:p>
        </p:txBody>
      </p:sp>
      <p:sp>
        <p:nvSpPr>
          <p:cNvPr id="158" name="Google Shape;158;g255304ddd7e_0_104"/>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55600" lvl="0" marL="457200" rtl="0" algn="l">
              <a:lnSpc>
                <a:spcPct val="90000"/>
              </a:lnSpc>
              <a:spcBef>
                <a:spcPts val="1000"/>
              </a:spcBef>
              <a:spcAft>
                <a:spcPts val="0"/>
              </a:spcAft>
              <a:buSzPts val="2000"/>
              <a:buChar char="●"/>
            </a:pPr>
            <a:r>
              <a:rPr b="1" lang="en-US" sz="2000"/>
              <a:t>Perceived discrimination</a:t>
            </a:r>
            <a:r>
              <a:rPr lang="en-US" sz="2000"/>
              <a:t> - It's when an employee (or job candidate) receives unfavourable treatment as others believe they possess a protected characteristic—even though they don’t. </a:t>
            </a:r>
            <a:endParaRPr sz="2000"/>
          </a:p>
          <a:p>
            <a:pPr indent="-355600" lvl="0" marL="457200" rtl="0" algn="l">
              <a:lnSpc>
                <a:spcPct val="90000"/>
              </a:lnSpc>
              <a:spcBef>
                <a:spcPts val="0"/>
              </a:spcBef>
              <a:spcAft>
                <a:spcPts val="0"/>
              </a:spcAft>
              <a:buSzPts val="2000"/>
              <a:buChar char="●"/>
            </a:pPr>
            <a:r>
              <a:rPr lang="en-US" sz="2000"/>
              <a:t>Examples:</a:t>
            </a:r>
            <a:endParaRPr sz="2000"/>
          </a:p>
          <a:p>
            <a:pPr indent="-355600" lvl="1" marL="914400" rtl="0" algn="l">
              <a:lnSpc>
                <a:spcPct val="90000"/>
              </a:lnSpc>
              <a:spcBef>
                <a:spcPts val="0"/>
              </a:spcBef>
              <a:spcAft>
                <a:spcPts val="0"/>
              </a:spcAft>
              <a:buClr>
                <a:srgbClr val="434343"/>
              </a:buClr>
              <a:buSzPts val="2000"/>
              <a:buChar char="○"/>
            </a:pPr>
            <a:r>
              <a:rPr lang="en-US" sz="2000">
                <a:solidFill>
                  <a:srgbClr val="434343"/>
                </a:solidFill>
              </a:rPr>
              <a:t>Refusing to hire someone with an Arabic name because you wrongly assume they're Muslim. </a:t>
            </a:r>
            <a:endParaRPr sz="2000">
              <a:solidFill>
                <a:srgbClr val="434343"/>
              </a:solidFill>
            </a:endParaRPr>
          </a:p>
          <a:p>
            <a:pPr indent="-355600" lvl="1" marL="914400" rtl="0" algn="l">
              <a:lnSpc>
                <a:spcPct val="90000"/>
              </a:lnSpc>
              <a:spcBef>
                <a:spcPts val="0"/>
              </a:spcBef>
              <a:spcAft>
                <a:spcPts val="0"/>
              </a:spcAft>
              <a:buClr>
                <a:srgbClr val="434343"/>
              </a:buClr>
              <a:buSzPts val="2000"/>
              <a:buChar char="○"/>
            </a:pPr>
            <a:r>
              <a:rPr lang="en-US" sz="2000">
                <a:solidFill>
                  <a:srgbClr val="434343"/>
                </a:solidFill>
              </a:rPr>
              <a:t>Employer decides to reject a job application of a white woman, because you think that she is black due to her African-sounding name.</a:t>
            </a:r>
            <a:endParaRPr sz="2000">
              <a:solidFill>
                <a:srgbClr val="434343"/>
              </a:solidFill>
            </a:endParaRPr>
          </a:p>
          <a:p>
            <a:pPr indent="-355600" lvl="1" marL="914400" rtl="0" algn="l">
              <a:lnSpc>
                <a:spcPct val="90000"/>
              </a:lnSpc>
              <a:spcBef>
                <a:spcPts val="0"/>
              </a:spcBef>
              <a:spcAft>
                <a:spcPts val="0"/>
              </a:spcAft>
              <a:buClr>
                <a:srgbClr val="434343"/>
              </a:buClr>
              <a:buSzPts val="2000"/>
              <a:buChar char="○"/>
            </a:pPr>
            <a:r>
              <a:rPr lang="en-US" sz="2000">
                <a:solidFill>
                  <a:srgbClr val="434343"/>
                </a:solidFill>
              </a:rPr>
              <a:t>Bullying a heterosexual employee for being a homosexual because they appear camp at work. </a:t>
            </a:r>
            <a:endParaRPr sz="2000">
              <a:solidFill>
                <a:srgbClr val="434343"/>
              </a:solidFill>
            </a:endParaRPr>
          </a:p>
          <a:p>
            <a:pPr indent="-355600" lvl="1" marL="914400" rtl="0" algn="l">
              <a:lnSpc>
                <a:spcPct val="90000"/>
              </a:lnSpc>
              <a:spcBef>
                <a:spcPts val="0"/>
              </a:spcBef>
              <a:spcAft>
                <a:spcPts val="0"/>
              </a:spcAft>
              <a:buClr>
                <a:srgbClr val="434343"/>
              </a:buClr>
              <a:buSzPts val="2000"/>
              <a:buChar char="○"/>
            </a:pPr>
            <a:r>
              <a:rPr lang="en-US" sz="2000">
                <a:solidFill>
                  <a:srgbClr val="434343"/>
                </a:solidFill>
              </a:rPr>
              <a:t>Failing to promote a member of staff because you wrongly believe they have a disability.</a:t>
            </a:r>
            <a:endParaRPr sz="2000">
              <a:solidFill>
                <a:srgbClr val="434343"/>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255304ddd7e_0_11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4000"/>
              <a:buNone/>
            </a:pPr>
            <a:r>
              <a:rPr lang="en-US"/>
              <a:t>Other Forms of Discrimination (2)</a:t>
            </a:r>
            <a:endParaRPr/>
          </a:p>
        </p:txBody>
      </p:sp>
      <p:sp>
        <p:nvSpPr>
          <p:cNvPr id="165" name="Google Shape;165;g255304ddd7e_0_110"/>
          <p:cNvSpPr txBox="1"/>
          <p:nvPr>
            <p:ph idx="1" type="body"/>
          </p:nvPr>
        </p:nvSpPr>
        <p:spPr>
          <a:xfrm>
            <a:off x="831850" y="25585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None/>
            </a:pPr>
            <a:r>
              <a:rPr b="1" lang="en-US" sz="2000"/>
              <a:t>Discrimination by Association</a:t>
            </a:r>
            <a:endParaRPr b="1" sz="2000"/>
          </a:p>
          <a:p>
            <a:pPr indent="-355600" lvl="0" marL="457200" rtl="0" algn="l">
              <a:lnSpc>
                <a:spcPct val="90000"/>
              </a:lnSpc>
              <a:spcBef>
                <a:spcPts val="1000"/>
              </a:spcBef>
              <a:spcAft>
                <a:spcPts val="0"/>
              </a:spcAft>
              <a:buSzPts val="2000"/>
              <a:buChar char="●"/>
            </a:pPr>
            <a:r>
              <a:rPr b="1" lang="en-US" sz="2000"/>
              <a:t>When a person is treated less favourably because they are linked or associated with a protected characteristic.</a:t>
            </a:r>
            <a:endParaRPr b="1" sz="2000"/>
          </a:p>
          <a:p>
            <a:pPr indent="-355600" lvl="0" marL="457200" rtl="0" algn="l">
              <a:lnSpc>
                <a:spcPct val="90000"/>
              </a:lnSpc>
              <a:spcBef>
                <a:spcPts val="0"/>
              </a:spcBef>
              <a:spcAft>
                <a:spcPts val="0"/>
              </a:spcAft>
              <a:buSzPts val="2000"/>
              <a:buChar char="●"/>
            </a:pPr>
            <a:r>
              <a:rPr b="1" lang="en-US" sz="2000"/>
              <a:t>When you treat someone unfairly because of someone else's protected characteristic.</a:t>
            </a:r>
            <a:r>
              <a:rPr lang="en-US" sz="2000"/>
              <a:t> This could be a friend, spouse, partner, parent or anyone with whom they are associated.</a:t>
            </a:r>
            <a:endParaRPr sz="2000"/>
          </a:p>
          <a:p>
            <a:pPr indent="-336550" lvl="0" marL="1200150" rtl="0" algn="l">
              <a:lnSpc>
                <a:spcPct val="90000"/>
              </a:lnSpc>
              <a:spcBef>
                <a:spcPts val="0"/>
              </a:spcBef>
              <a:spcAft>
                <a:spcPts val="0"/>
              </a:spcAft>
              <a:buClr>
                <a:srgbClr val="666666"/>
              </a:buClr>
              <a:buSzPts val="1700"/>
              <a:buChar char="●"/>
            </a:pPr>
            <a:r>
              <a:rPr lang="en-US" sz="1700">
                <a:solidFill>
                  <a:srgbClr val="666666"/>
                </a:solidFill>
              </a:rPr>
              <a:t>Example 1 - Someone could be treated unfairly due to having a partner (or just a friend) of a different race. This would amount to race discrimination by association.</a:t>
            </a:r>
            <a:endParaRPr sz="1700">
              <a:solidFill>
                <a:srgbClr val="666666"/>
              </a:solidFill>
            </a:endParaRPr>
          </a:p>
          <a:p>
            <a:pPr indent="0" lvl="0" marL="457200" rtl="0" algn="l">
              <a:lnSpc>
                <a:spcPct val="90000"/>
              </a:lnSpc>
              <a:spcBef>
                <a:spcPts val="0"/>
              </a:spcBef>
              <a:spcAft>
                <a:spcPts val="0"/>
              </a:spcAft>
              <a:buNone/>
            </a:pPr>
            <a:r>
              <a:t/>
            </a:r>
            <a:endParaRPr sz="1700">
              <a:solidFill>
                <a:srgbClr val="666666"/>
              </a:solidFill>
            </a:endParaRPr>
          </a:p>
          <a:p>
            <a:pPr indent="-336550" lvl="0" marL="1200150" rtl="0" algn="l">
              <a:lnSpc>
                <a:spcPct val="90000"/>
              </a:lnSpc>
              <a:spcBef>
                <a:spcPts val="0"/>
              </a:spcBef>
              <a:spcAft>
                <a:spcPts val="0"/>
              </a:spcAft>
              <a:buClr>
                <a:srgbClr val="666666"/>
              </a:buClr>
              <a:buSzPts val="1700"/>
              <a:buChar char="●"/>
            </a:pPr>
            <a:r>
              <a:rPr lang="en-US" sz="1700">
                <a:solidFill>
                  <a:srgbClr val="666666"/>
                </a:solidFill>
              </a:rPr>
              <a:t>Example 2 - Not employing a mother because she has a disabled child is associative disability discrimination. </a:t>
            </a:r>
            <a:endParaRPr sz="1700">
              <a:solidFill>
                <a:srgbClr val="666666"/>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255304ddd7e_0_116"/>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4000"/>
              <a:buNone/>
            </a:pPr>
            <a:r>
              <a:rPr lang="en-US"/>
              <a:t>Other Forms of Discrimination (3)</a:t>
            </a:r>
            <a:endParaRPr/>
          </a:p>
        </p:txBody>
      </p:sp>
      <p:sp>
        <p:nvSpPr>
          <p:cNvPr id="172" name="Google Shape;172;g255304ddd7e_0_116"/>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b="1" lang="en-US"/>
              <a:t>Victimisation</a:t>
            </a:r>
            <a:r>
              <a:rPr lang="en-US"/>
              <a:t> is </a:t>
            </a:r>
            <a:r>
              <a:rPr b="1" lang="en-US"/>
              <a:t>when someone treats you badly or subjecting you to a detriment because you complain about discrimination</a:t>
            </a:r>
            <a:r>
              <a:rPr lang="en-US"/>
              <a:t> or help someone who has been the victim of discrimination.</a:t>
            </a:r>
            <a:endParaRPr/>
          </a:p>
          <a:p>
            <a:pPr indent="-355600" lvl="0" marL="1143000" rtl="0" algn="l">
              <a:lnSpc>
                <a:spcPct val="90000"/>
              </a:lnSpc>
              <a:spcBef>
                <a:spcPts val="0"/>
              </a:spcBef>
              <a:spcAft>
                <a:spcPts val="0"/>
              </a:spcAft>
              <a:buClr>
                <a:srgbClr val="666666"/>
              </a:buClr>
              <a:buSzPts val="2000"/>
              <a:buChar char="●"/>
            </a:pPr>
            <a:r>
              <a:rPr lang="en-US" sz="2000">
                <a:solidFill>
                  <a:srgbClr val="666666"/>
                </a:solidFill>
              </a:rPr>
              <a:t>An employer giving a warning to someone for being a witness to a complaint of race discrimination made by a work colleague.</a:t>
            </a:r>
            <a:endParaRPr sz="2000">
              <a:solidFill>
                <a:srgbClr val="666666"/>
              </a:solidFill>
            </a:endParaRPr>
          </a:p>
          <a:p>
            <a:pPr indent="0" lvl="0" marL="457200" rtl="0" algn="l">
              <a:lnSpc>
                <a:spcPct val="90000"/>
              </a:lnSpc>
              <a:spcBef>
                <a:spcPts val="0"/>
              </a:spcBef>
              <a:spcAft>
                <a:spcPts val="0"/>
              </a:spcAft>
              <a:buNone/>
            </a:pPr>
            <a:r>
              <a:t/>
            </a:r>
            <a:endParaRPr sz="2000">
              <a:solidFill>
                <a:srgbClr val="666666"/>
              </a:solidFill>
            </a:endParaRPr>
          </a:p>
          <a:p>
            <a:pPr indent="-355600" lvl="0" marL="1143000" rtl="0" algn="l">
              <a:lnSpc>
                <a:spcPct val="90000"/>
              </a:lnSpc>
              <a:spcBef>
                <a:spcPts val="0"/>
              </a:spcBef>
              <a:spcAft>
                <a:spcPts val="0"/>
              </a:spcAft>
              <a:buClr>
                <a:srgbClr val="666666"/>
              </a:buClr>
              <a:buSzPts val="2000"/>
              <a:buChar char="●"/>
            </a:pPr>
            <a:r>
              <a:rPr lang="en-US" sz="2000">
                <a:solidFill>
                  <a:srgbClr val="666666"/>
                </a:solidFill>
              </a:rPr>
              <a:t>Being denied a promotion or being moved to a position with lower responsibility after helping a colleague make a discrimination complaint.</a:t>
            </a:r>
            <a:endParaRPr sz="2000">
              <a:solidFill>
                <a:srgbClr val="666666"/>
              </a:solidFill>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255304ddd7e_0_266"/>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The EU Racial Equality Directive</a:t>
            </a:r>
            <a:endParaRPr/>
          </a:p>
        </p:txBody>
      </p:sp>
      <p:sp>
        <p:nvSpPr>
          <p:cNvPr id="179" name="Google Shape;179;g255304ddd7e_0_266"/>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2</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255304ddd7e_0_241"/>
          <p:cNvSpPr txBox="1"/>
          <p:nvPr>
            <p:ph type="title"/>
          </p:nvPr>
        </p:nvSpPr>
        <p:spPr>
          <a:xfrm>
            <a:off x="815225" y="1491351"/>
            <a:ext cx="7162200" cy="976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Racial Equality Directive</a:t>
            </a:r>
            <a:endParaRPr/>
          </a:p>
        </p:txBody>
      </p:sp>
      <p:sp>
        <p:nvSpPr>
          <p:cNvPr id="186" name="Google Shape;186;g255304ddd7e_0_241"/>
          <p:cNvSpPr txBox="1"/>
          <p:nvPr>
            <p:ph idx="1" type="body"/>
          </p:nvPr>
        </p:nvSpPr>
        <p:spPr>
          <a:xfrm>
            <a:off x="838199" y="2816913"/>
            <a:ext cx="7139100" cy="3200400"/>
          </a:xfrm>
          <a:prstGeom prst="rect">
            <a:avLst/>
          </a:prstGeom>
          <a:noFill/>
          <a:ln cap="flat" cmpd="sng" w="9525">
            <a:solidFill>
              <a:srgbClr val="FFFF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u="sng">
                <a:solidFill>
                  <a:schemeClr val="hlink"/>
                </a:solidFill>
                <a:hlinkClick r:id="rId3"/>
              </a:rPr>
              <a:t>The Race Equality Directive</a:t>
            </a:r>
            <a:r>
              <a:rPr lang="en-US"/>
              <a:t> </a:t>
            </a:r>
            <a:endParaRPr/>
          </a:p>
          <a:p>
            <a:pPr indent="0" lvl="0" marL="0" rtl="0" algn="l">
              <a:lnSpc>
                <a:spcPct val="90000"/>
              </a:lnSpc>
              <a:spcBef>
                <a:spcPts val="1000"/>
              </a:spcBef>
              <a:spcAft>
                <a:spcPts val="0"/>
              </a:spcAft>
              <a:buSzPts val="2400"/>
              <a:buNone/>
            </a:pPr>
            <a:r>
              <a:rPr lang="en-US" sz="2500"/>
              <a:t>Forbids </a:t>
            </a:r>
            <a:r>
              <a:rPr b="1" lang="en-US" sz="2500"/>
              <a:t>these</a:t>
            </a:r>
            <a:r>
              <a:rPr b="1" lang="en-US" sz="2500"/>
              <a:t> forms of discrimination</a:t>
            </a:r>
            <a:r>
              <a:rPr lang="en-US" sz="2500"/>
              <a:t>, </a:t>
            </a:r>
            <a:r>
              <a:rPr lang="en-US" sz="2500">
                <a:highlight>
                  <a:srgbClr val="FFFF00"/>
                </a:highlight>
              </a:rPr>
              <a:t>three</a:t>
            </a:r>
            <a:r>
              <a:rPr lang="en-US" sz="2500"/>
              <a:t> of which have already been defined:</a:t>
            </a:r>
            <a:endParaRPr sz="2500"/>
          </a:p>
          <a:p>
            <a:pPr indent="-336550" lvl="0" marL="457200" rtl="0" algn="l">
              <a:lnSpc>
                <a:spcPct val="90000"/>
              </a:lnSpc>
              <a:spcBef>
                <a:spcPts val="1000"/>
              </a:spcBef>
              <a:spcAft>
                <a:spcPts val="0"/>
              </a:spcAft>
              <a:buSzPts val="1700"/>
              <a:buAutoNum type="arabicPeriod"/>
            </a:pPr>
            <a:r>
              <a:rPr lang="en-US" sz="1700">
                <a:highlight>
                  <a:srgbClr val="FFFF00"/>
                </a:highlight>
              </a:rPr>
              <a:t>Direct discrimination</a:t>
            </a:r>
            <a:endParaRPr sz="1700">
              <a:highlight>
                <a:srgbClr val="FFFF00"/>
              </a:highlight>
            </a:endParaRPr>
          </a:p>
          <a:p>
            <a:pPr indent="-336550" lvl="0" marL="457200" rtl="0" algn="l">
              <a:lnSpc>
                <a:spcPct val="90000"/>
              </a:lnSpc>
              <a:spcBef>
                <a:spcPts val="0"/>
              </a:spcBef>
              <a:spcAft>
                <a:spcPts val="0"/>
              </a:spcAft>
              <a:buSzPts val="1700"/>
              <a:buAutoNum type="arabicPeriod"/>
            </a:pPr>
            <a:r>
              <a:rPr lang="en-US" sz="1700">
                <a:highlight>
                  <a:srgbClr val="FFFF00"/>
                </a:highlight>
              </a:rPr>
              <a:t>Indirect discrimination</a:t>
            </a:r>
            <a:endParaRPr sz="1700">
              <a:highlight>
                <a:srgbClr val="FFFF00"/>
              </a:highlight>
            </a:endParaRPr>
          </a:p>
          <a:p>
            <a:pPr indent="-336550" lvl="0" marL="457200" rtl="0" algn="l">
              <a:lnSpc>
                <a:spcPct val="90000"/>
              </a:lnSpc>
              <a:spcBef>
                <a:spcPts val="0"/>
              </a:spcBef>
              <a:spcAft>
                <a:spcPts val="0"/>
              </a:spcAft>
              <a:buSzPts val="1700"/>
              <a:buAutoNum type="arabicPeriod"/>
            </a:pPr>
            <a:r>
              <a:rPr lang="en-US" sz="1700"/>
              <a:t>Harassment in employment and beyond</a:t>
            </a:r>
            <a:endParaRPr sz="1700"/>
          </a:p>
          <a:p>
            <a:pPr indent="-336550" lvl="0" marL="457200" rtl="0" algn="l">
              <a:lnSpc>
                <a:spcPct val="90000"/>
              </a:lnSpc>
              <a:spcBef>
                <a:spcPts val="0"/>
              </a:spcBef>
              <a:spcAft>
                <a:spcPts val="0"/>
              </a:spcAft>
              <a:buSzPts val="1700"/>
              <a:buAutoNum type="arabicPeriod"/>
            </a:pPr>
            <a:r>
              <a:rPr lang="en-US" sz="1700"/>
              <a:t>Instruction to discriminate</a:t>
            </a:r>
            <a:endParaRPr sz="1700"/>
          </a:p>
          <a:p>
            <a:pPr indent="-336550" lvl="0" marL="457200" rtl="0" algn="l">
              <a:lnSpc>
                <a:spcPct val="90000"/>
              </a:lnSpc>
              <a:spcBef>
                <a:spcPts val="0"/>
              </a:spcBef>
              <a:spcAft>
                <a:spcPts val="0"/>
              </a:spcAft>
              <a:buSzPts val="1700"/>
              <a:buAutoNum type="arabicPeriod"/>
            </a:pPr>
            <a:r>
              <a:rPr lang="en-US" sz="1700"/>
              <a:t>Harassment in employment and beyond (access to goods and services)</a:t>
            </a:r>
            <a:endParaRPr sz="1700"/>
          </a:p>
          <a:p>
            <a:pPr indent="-336550" lvl="0" marL="457200" rtl="0" algn="l">
              <a:lnSpc>
                <a:spcPct val="90000"/>
              </a:lnSpc>
              <a:spcBef>
                <a:spcPts val="0"/>
              </a:spcBef>
              <a:spcAft>
                <a:spcPts val="0"/>
              </a:spcAft>
              <a:buSzPts val="1700"/>
              <a:buAutoNum type="arabicPeriod"/>
            </a:pPr>
            <a:r>
              <a:rPr lang="en-US" sz="1700">
                <a:highlight>
                  <a:srgbClr val="FFFF00"/>
                </a:highlight>
              </a:rPr>
              <a:t>Victimisation</a:t>
            </a:r>
            <a:endParaRPr sz="1700">
              <a:highlight>
                <a:srgbClr val="FFFF00"/>
              </a:highlight>
            </a:endParaRPr>
          </a:p>
          <a:p>
            <a:pPr indent="-336550" lvl="0" marL="457200" rtl="0" algn="l">
              <a:lnSpc>
                <a:spcPct val="90000"/>
              </a:lnSpc>
              <a:spcBef>
                <a:spcPts val="0"/>
              </a:spcBef>
              <a:spcAft>
                <a:spcPts val="0"/>
              </a:spcAft>
              <a:buSzPts val="1700"/>
              <a:buAutoNum type="arabicPeriod"/>
            </a:pPr>
            <a:r>
              <a:rPr lang="en-US" sz="1700"/>
              <a:t>Instruction to discriminate</a:t>
            </a:r>
            <a:endParaRPr sz="1700"/>
          </a:p>
          <a:p>
            <a:pPr indent="0" lvl="0" marL="457200" rtl="0" algn="l">
              <a:lnSpc>
                <a:spcPct val="90000"/>
              </a:lnSpc>
              <a:spcBef>
                <a:spcPts val="1000"/>
              </a:spcBef>
              <a:spcAft>
                <a:spcPts val="0"/>
              </a:spcAft>
              <a:buNone/>
            </a:pPr>
            <a:r>
              <a:t/>
            </a:r>
            <a:endParaRPr/>
          </a:p>
          <a:p>
            <a:pPr indent="0" lvl="0" marL="0" rtl="0" algn="l">
              <a:lnSpc>
                <a:spcPct val="90000"/>
              </a:lnSpc>
              <a:spcBef>
                <a:spcPts val="1000"/>
              </a:spcBef>
              <a:spcAft>
                <a:spcPts val="0"/>
              </a:spcAft>
              <a:buSzPts val="2400"/>
              <a:buNone/>
            </a:pPr>
            <a:r>
              <a:t/>
            </a:r>
            <a:endParaRPr/>
          </a:p>
        </p:txBody>
      </p:sp>
      <p:sp>
        <p:nvSpPr>
          <p:cNvPr id="187" name="Google Shape;187;g255304ddd7e_0_241"/>
          <p:cNvSpPr txBox="1"/>
          <p:nvPr>
            <p:ph idx="2" type="body"/>
          </p:nvPr>
        </p:nvSpPr>
        <p:spPr>
          <a:xfrm>
            <a:off x="8296300" y="1491350"/>
            <a:ext cx="3066000" cy="4526100"/>
          </a:xfrm>
          <a:prstGeom prst="rect">
            <a:avLst/>
          </a:prstGeom>
          <a:gradFill>
            <a:gsLst>
              <a:gs pos="0">
                <a:srgbClr val="FFF6DB"/>
              </a:gs>
              <a:gs pos="100000">
                <a:srgbClr val="FAD25C"/>
              </a:gs>
            </a:gsLst>
            <a:lin ang="5400012" scaled="0"/>
          </a:gradFill>
          <a:effectLst>
            <a:reflection blurRad="0" dir="5400000" dist="38100" endA="0" fadeDir="5400012" kx="0" rotWithShape="0" algn="bl" stA="71000" stPos="0" sy="-100000" ky="0"/>
          </a:effectLst>
        </p:spPr>
        <p:txBody>
          <a:bodyPr anchorCtr="0" anchor="ctr" bIns="45700" lIns="91425" spcFirstLastPara="1" rIns="91425" wrap="square" tIns="45700">
            <a:noAutofit/>
          </a:bodyPr>
          <a:lstStyle/>
          <a:p>
            <a:pPr indent="0" lvl="0" marL="0" rtl="0" algn="ctr">
              <a:spcBef>
                <a:spcPts val="1000"/>
              </a:spcBef>
              <a:spcAft>
                <a:spcPts val="0"/>
              </a:spcAft>
              <a:buNone/>
            </a:pPr>
            <a:r>
              <a:rPr b="1" lang="en-US"/>
              <a:t>All these forms of discrimination also affect other groups with vulnerable characteristics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255304ddd7e_0_253"/>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Harassment</a:t>
            </a:r>
            <a:endParaRPr/>
          </a:p>
        </p:txBody>
      </p:sp>
      <p:sp>
        <p:nvSpPr>
          <p:cNvPr id="194" name="Google Shape;194;g255304ddd7e_0_253"/>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Unwanted conduct that will violate the dignity of a person</a:t>
            </a:r>
            <a:endParaRPr/>
          </a:p>
          <a:p>
            <a:pPr indent="0" lvl="0" marL="0" rtl="0" algn="l">
              <a:lnSpc>
                <a:spcPct val="90000"/>
              </a:lnSpc>
              <a:spcBef>
                <a:spcPts val="1000"/>
              </a:spcBef>
              <a:spcAft>
                <a:spcPts val="0"/>
              </a:spcAft>
              <a:buSzPts val="1600"/>
              <a:buNone/>
            </a:pPr>
            <a:r>
              <a:rPr lang="en-US"/>
              <a:t>Creates an intimidating, hostile, degrading, humiliating or offensive environment</a:t>
            </a:r>
            <a:endParaRPr/>
          </a:p>
          <a:p>
            <a:pPr indent="0" lvl="0" marL="0" rtl="0" algn="l">
              <a:lnSpc>
                <a:spcPct val="90000"/>
              </a:lnSpc>
              <a:spcBef>
                <a:spcPts val="1000"/>
              </a:spcBef>
              <a:spcAft>
                <a:spcPts val="0"/>
              </a:spcAft>
              <a:buSzPts val="1600"/>
              <a:buNone/>
            </a:pPr>
            <a:r>
              <a:t/>
            </a:r>
            <a:endParaRPr/>
          </a:p>
        </p:txBody>
      </p:sp>
      <p:pic>
        <p:nvPicPr>
          <p:cNvPr id="195" name="Google Shape;195;g255304ddd7e_0_253"/>
          <p:cNvPicPr preferRelativeResize="0"/>
          <p:nvPr/>
        </p:nvPicPr>
        <p:blipFill rotWithShape="1">
          <a:blip r:embed="rId3">
            <a:alphaModFix/>
          </a:blip>
          <a:srcRect b="0" l="0" r="0" t="0"/>
          <a:stretch/>
        </p:blipFill>
        <p:spPr>
          <a:xfrm>
            <a:off x="4433675" y="1714800"/>
            <a:ext cx="7351750" cy="4117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Discrimination</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g255304ddd7e_0_26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Instruction to Discriminate</a:t>
            </a:r>
            <a:endParaRPr/>
          </a:p>
        </p:txBody>
      </p:sp>
      <p:sp>
        <p:nvSpPr>
          <p:cNvPr id="202" name="Google Shape;202;g255304ddd7e_0_26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When employers advice employment agencies not to send them employees of a particular ethnic origin</a:t>
            </a:r>
            <a:endParaRPr/>
          </a:p>
          <a:p>
            <a:pPr indent="-381000" lvl="0" marL="457200" rtl="0" algn="l">
              <a:lnSpc>
                <a:spcPct val="90000"/>
              </a:lnSpc>
              <a:spcBef>
                <a:spcPts val="1000"/>
              </a:spcBef>
              <a:spcAft>
                <a:spcPts val="0"/>
              </a:spcAft>
              <a:buSzPts val="2400"/>
              <a:buChar char="●"/>
            </a:pPr>
            <a:r>
              <a:rPr lang="en-US"/>
              <a:t>Example 1 - The head of a company forbids the personnel recruitment department from hiring Roma or women over 50, or requires the hiring of only young women. </a:t>
            </a:r>
            <a:endParaRPr/>
          </a:p>
          <a:p>
            <a:pPr indent="-381000" lvl="0" marL="457200" rtl="0" algn="l">
              <a:lnSpc>
                <a:spcPct val="90000"/>
              </a:lnSpc>
              <a:spcBef>
                <a:spcPts val="0"/>
              </a:spcBef>
              <a:spcAft>
                <a:spcPts val="0"/>
              </a:spcAft>
              <a:buSzPts val="2400"/>
              <a:buChar char="●"/>
            </a:pPr>
            <a:r>
              <a:rPr lang="en-US"/>
              <a:t>Example 2 - A recruitment agency refuses work to a lesbian or a gay person, because the company using their services provided such an instruction.</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23e52c82d5e_0_393"/>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How to combat discrimination:</a:t>
            </a:r>
            <a:endParaRPr/>
          </a:p>
        </p:txBody>
      </p:sp>
      <p:sp>
        <p:nvSpPr>
          <p:cNvPr id="209" name="Google Shape;209;g23e52c82d5e_0_393"/>
          <p:cNvSpPr txBox="1"/>
          <p:nvPr>
            <p:ph idx="1" type="body"/>
          </p:nvPr>
        </p:nvSpPr>
        <p:spPr>
          <a:xfrm>
            <a:off x="831850" y="30157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A. Legislation</a:t>
            </a:r>
            <a:endParaRPr/>
          </a:p>
          <a:p>
            <a:pPr indent="0" lvl="0" marL="0" rtl="0" algn="l">
              <a:lnSpc>
                <a:spcPct val="90000"/>
              </a:lnSpc>
              <a:spcBef>
                <a:spcPts val="1000"/>
              </a:spcBef>
              <a:spcAft>
                <a:spcPts val="0"/>
              </a:spcAft>
              <a:buSzPts val="2400"/>
              <a:buNone/>
            </a:pPr>
            <a:r>
              <a:rPr lang="en-US"/>
              <a:t>B. Setting up of institutions</a:t>
            </a:r>
            <a:endParaRPr/>
          </a:p>
          <a:p>
            <a:pPr indent="0" lvl="0" marL="0" rtl="0" algn="l">
              <a:lnSpc>
                <a:spcPct val="90000"/>
              </a:lnSpc>
              <a:spcBef>
                <a:spcPts val="1000"/>
              </a:spcBef>
              <a:spcAft>
                <a:spcPts val="0"/>
              </a:spcAft>
              <a:buSzPts val="2400"/>
              <a:buNone/>
            </a:pPr>
            <a:r>
              <a:rPr lang="en-US"/>
              <a:t>C. Mainstreaming</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23e52c82d5e_0_401"/>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Legislation: UN, ILO and EU</a:t>
            </a:r>
            <a:endParaRPr/>
          </a:p>
        </p:txBody>
      </p:sp>
      <p:sp>
        <p:nvSpPr>
          <p:cNvPr id="216" name="Google Shape;216;g23e52c82d5e_0_401"/>
          <p:cNvSpPr txBox="1"/>
          <p:nvPr>
            <p:ph idx="1" type="body"/>
          </p:nvPr>
        </p:nvSpPr>
        <p:spPr>
          <a:xfrm>
            <a:off x="831850" y="2710925"/>
            <a:ext cx="10609500" cy="40470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sz="2200"/>
              <a:t>EU Racial Equality &amp; Employment Equality Directives</a:t>
            </a:r>
            <a:endParaRPr sz="2200"/>
          </a:p>
          <a:p>
            <a:pPr indent="-368300" lvl="0" marL="457200" rtl="0" algn="l">
              <a:lnSpc>
                <a:spcPct val="90000"/>
              </a:lnSpc>
              <a:spcBef>
                <a:spcPts val="0"/>
              </a:spcBef>
              <a:spcAft>
                <a:spcPts val="0"/>
              </a:spcAft>
              <a:buSzPts val="2200"/>
              <a:buChar char="●"/>
            </a:pPr>
            <a:r>
              <a:rPr lang="en-US" sz="2200"/>
              <a:t>EU Charter of Fundamental Rights (covers sex, race, colour, ethnic or social origin, genetic features, language, religion or belief, political or any other opinion, membership of a national minority, property, birth, disability, age or sexual orientation)</a:t>
            </a:r>
            <a:endParaRPr sz="2200"/>
          </a:p>
          <a:p>
            <a:pPr indent="-368300" lvl="0" marL="457200" rtl="0" algn="l">
              <a:lnSpc>
                <a:spcPct val="90000"/>
              </a:lnSpc>
              <a:spcBef>
                <a:spcPts val="0"/>
              </a:spcBef>
              <a:spcAft>
                <a:spcPts val="0"/>
              </a:spcAft>
              <a:buSzPts val="2200"/>
              <a:buChar char="●"/>
            </a:pPr>
            <a:r>
              <a:rPr lang="en-US" sz="2200"/>
              <a:t>Framework Decision on harmonising definition and penalties for racist offences</a:t>
            </a:r>
            <a:endParaRPr sz="2200"/>
          </a:p>
          <a:p>
            <a:pPr indent="-368300" lvl="0" marL="457200" rtl="0" algn="l">
              <a:lnSpc>
                <a:spcPct val="90000"/>
              </a:lnSpc>
              <a:spcBef>
                <a:spcPts val="0"/>
              </a:spcBef>
              <a:spcAft>
                <a:spcPts val="0"/>
              </a:spcAft>
              <a:buSzPts val="2200"/>
              <a:buChar char="●"/>
            </a:pPr>
            <a:r>
              <a:rPr lang="en-US" sz="2200"/>
              <a:t>ILO Discrimination Convention</a:t>
            </a:r>
            <a:endParaRPr sz="2200"/>
          </a:p>
          <a:p>
            <a:pPr indent="-368300" lvl="0" marL="457200" rtl="0" algn="l">
              <a:lnSpc>
                <a:spcPct val="90000"/>
              </a:lnSpc>
              <a:spcBef>
                <a:spcPts val="0"/>
              </a:spcBef>
              <a:spcAft>
                <a:spcPts val="0"/>
              </a:spcAft>
              <a:buSzPts val="2200"/>
              <a:buChar char="●"/>
            </a:pPr>
            <a:r>
              <a:rPr lang="en-US" sz="2200"/>
              <a:t>UN 7 main international human rights treaties </a:t>
            </a:r>
            <a:endParaRPr sz="2200"/>
          </a:p>
          <a:p>
            <a:pPr indent="0" lvl="0" marL="0" rtl="0" algn="l">
              <a:lnSpc>
                <a:spcPct val="90000"/>
              </a:lnSpc>
              <a:spcBef>
                <a:spcPts val="1000"/>
              </a:spcBef>
              <a:spcAft>
                <a:spcPts val="0"/>
              </a:spcAft>
              <a:buNone/>
            </a:pPr>
            <a:r>
              <a:rPr b="1" i="1" lang="en-US" sz="2200"/>
              <a:t>Legislation is one component of action to combat discrimination. These conventions, directives, treaties need to be ratified, adopted and implemented by national governments.</a:t>
            </a:r>
            <a:endParaRPr b="1" i="1" sz="22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g23e52c82d5e_0_407"/>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EU Institutions fighting racism</a:t>
            </a:r>
            <a:endParaRPr/>
          </a:p>
        </p:txBody>
      </p:sp>
      <p:sp>
        <p:nvSpPr>
          <p:cNvPr id="223" name="Google Shape;223;g23e52c82d5e_0_407"/>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EU Monitoring Centre on Racism and Xenophobia</a:t>
            </a:r>
            <a:endParaRPr/>
          </a:p>
          <a:p>
            <a:pPr indent="-381000" lvl="0" marL="457200" rtl="0" algn="l">
              <a:lnSpc>
                <a:spcPct val="90000"/>
              </a:lnSpc>
              <a:spcBef>
                <a:spcPts val="0"/>
              </a:spcBef>
              <a:spcAft>
                <a:spcPts val="0"/>
              </a:spcAft>
              <a:buSzPts val="2400"/>
              <a:buChar char="●"/>
            </a:pPr>
            <a:r>
              <a:rPr lang="en-US"/>
              <a:t>European Commission on Racism and Intolerance (ECRI) at the Council of Europe</a:t>
            </a:r>
            <a:endParaRPr/>
          </a:p>
          <a:p>
            <a:pPr indent="-381000" lvl="0" marL="457200" rtl="0" algn="l">
              <a:lnSpc>
                <a:spcPct val="90000"/>
              </a:lnSpc>
              <a:spcBef>
                <a:spcPts val="0"/>
              </a:spcBef>
              <a:spcAft>
                <a:spcPts val="0"/>
              </a:spcAft>
              <a:buSzPts val="2400"/>
              <a:buChar char="●"/>
            </a:pPr>
            <a:r>
              <a:rPr lang="en-US"/>
              <a:t>European Union Migrant’s Forum</a:t>
            </a:r>
            <a:endParaRPr/>
          </a:p>
          <a:p>
            <a:pPr indent="-381000" lvl="0" marL="457200" rtl="0" algn="l">
              <a:lnSpc>
                <a:spcPct val="90000"/>
              </a:lnSpc>
              <a:spcBef>
                <a:spcPts val="0"/>
              </a:spcBef>
              <a:spcAft>
                <a:spcPts val="0"/>
              </a:spcAft>
              <a:buSzPts val="2400"/>
              <a:buChar char="●"/>
            </a:pPr>
            <a:r>
              <a:rPr lang="en-US"/>
              <a:t>European Network Against Racism (ENAR)</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23e52c82d5e_0_413"/>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Mainstreaming</a:t>
            </a:r>
            <a:endParaRPr/>
          </a:p>
        </p:txBody>
      </p:sp>
      <p:sp>
        <p:nvSpPr>
          <p:cNvPr id="230" name="Google Shape;230;g23e52c82d5e_0_413"/>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I</a:t>
            </a:r>
            <a:r>
              <a:rPr lang="en-US" sz="2200"/>
              <a:t>nvolves integrating equality objectives into all areas of policy-making and service provision</a:t>
            </a:r>
            <a:endParaRPr sz="2200"/>
          </a:p>
          <a:p>
            <a:pPr indent="-368300" lvl="0" marL="457200" rtl="0" algn="l">
              <a:lnSpc>
                <a:spcPct val="90000"/>
              </a:lnSpc>
              <a:spcBef>
                <a:spcPts val="1000"/>
              </a:spcBef>
              <a:spcAft>
                <a:spcPts val="0"/>
              </a:spcAft>
              <a:buSzPts val="2200"/>
              <a:buChar char="●"/>
            </a:pPr>
            <a:r>
              <a:rPr lang="en-US" sz="2200"/>
              <a:t>Mainstreaming means making all necessary accommodations to ensure that those with protected characteristics do not lose out. </a:t>
            </a:r>
            <a:endParaRPr sz="2200"/>
          </a:p>
          <a:p>
            <a:pPr indent="-368300" lvl="0" marL="457200" rtl="0" algn="l">
              <a:lnSpc>
                <a:spcPct val="90000"/>
              </a:lnSpc>
              <a:spcBef>
                <a:spcPts val="0"/>
              </a:spcBef>
              <a:spcAft>
                <a:spcPts val="0"/>
              </a:spcAft>
              <a:buSzPts val="2200"/>
              <a:buChar char="●"/>
            </a:pPr>
            <a:r>
              <a:rPr lang="en-US" sz="2200"/>
              <a:t>5 principles of mainstreaming</a:t>
            </a:r>
            <a:endParaRPr sz="2200"/>
          </a:p>
          <a:p>
            <a:pPr indent="-342900" lvl="0" marL="1200150" marR="0" rtl="0" algn="l">
              <a:lnSpc>
                <a:spcPct val="90000"/>
              </a:lnSpc>
              <a:spcBef>
                <a:spcPts val="0"/>
              </a:spcBef>
              <a:spcAft>
                <a:spcPts val="0"/>
              </a:spcAft>
              <a:buClr>
                <a:srgbClr val="434343"/>
              </a:buClr>
              <a:buSzPts val="1800"/>
              <a:buChar char="●"/>
            </a:pPr>
            <a:r>
              <a:rPr lang="en-US" sz="1800">
                <a:solidFill>
                  <a:srgbClr val="434343"/>
                </a:solidFill>
              </a:rPr>
              <a:t>Use of inclusive language</a:t>
            </a:r>
            <a:endParaRPr sz="1800">
              <a:solidFill>
                <a:srgbClr val="434343"/>
              </a:solidFill>
            </a:endParaRPr>
          </a:p>
          <a:p>
            <a:pPr indent="-342900" lvl="0" marL="1200150" marR="0" rtl="0" algn="l">
              <a:lnSpc>
                <a:spcPct val="90000"/>
              </a:lnSpc>
              <a:spcBef>
                <a:spcPts val="0"/>
              </a:spcBef>
              <a:spcAft>
                <a:spcPts val="0"/>
              </a:spcAft>
              <a:buClr>
                <a:srgbClr val="434343"/>
              </a:buClr>
              <a:buSzPts val="1800"/>
              <a:buChar char="●"/>
            </a:pPr>
            <a:r>
              <a:rPr lang="en-US" sz="1800">
                <a:solidFill>
                  <a:srgbClr val="434343"/>
                </a:solidFill>
              </a:rPr>
              <a:t>Specific data collection &amp; analysis on the basis of all the protected characteristics</a:t>
            </a:r>
            <a:endParaRPr sz="1800">
              <a:solidFill>
                <a:srgbClr val="434343"/>
              </a:solidFill>
            </a:endParaRPr>
          </a:p>
          <a:p>
            <a:pPr indent="-342900" lvl="0" marL="1200150" marR="0" rtl="0" algn="l">
              <a:lnSpc>
                <a:spcPct val="90000"/>
              </a:lnSpc>
              <a:spcBef>
                <a:spcPts val="0"/>
              </a:spcBef>
              <a:spcAft>
                <a:spcPts val="0"/>
              </a:spcAft>
              <a:buClr>
                <a:srgbClr val="434343"/>
              </a:buClr>
              <a:buSzPts val="1800"/>
              <a:buChar char="●"/>
            </a:pPr>
            <a:r>
              <a:rPr lang="en-US" sz="1800">
                <a:solidFill>
                  <a:srgbClr val="434343"/>
                </a:solidFill>
              </a:rPr>
              <a:t>Equal access to and utilisation of services. </a:t>
            </a:r>
            <a:endParaRPr sz="1800">
              <a:solidFill>
                <a:srgbClr val="434343"/>
              </a:solidFill>
            </a:endParaRPr>
          </a:p>
          <a:p>
            <a:pPr indent="-342900" lvl="0" marL="1200150" marR="0" rtl="0" algn="l">
              <a:lnSpc>
                <a:spcPct val="90000"/>
              </a:lnSpc>
              <a:spcBef>
                <a:spcPts val="0"/>
              </a:spcBef>
              <a:spcAft>
                <a:spcPts val="0"/>
              </a:spcAft>
              <a:buClr>
                <a:srgbClr val="434343"/>
              </a:buClr>
              <a:buSzPts val="1800"/>
              <a:buChar char="●"/>
            </a:pPr>
            <a:r>
              <a:rPr lang="en-US" sz="1800">
                <a:solidFill>
                  <a:srgbClr val="434343"/>
                </a:solidFill>
              </a:rPr>
              <a:t>More diversity in decision making: equal number of women &amp; men at this level</a:t>
            </a:r>
            <a:endParaRPr sz="1800">
              <a:solidFill>
                <a:srgbClr val="434343"/>
              </a:solidFill>
            </a:endParaRPr>
          </a:p>
          <a:p>
            <a:pPr indent="-342900" lvl="0" marL="1200150" marR="0" rtl="0" algn="l">
              <a:lnSpc>
                <a:spcPct val="90000"/>
              </a:lnSpc>
              <a:spcBef>
                <a:spcPts val="0"/>
              </a:spcBef>
              <a:spcAft>
                <a:spcPts val="0"/>
              </a:spcAft>
              <a:buClr>
                <a:srgbClr val="434343"/>
              </a:buClr>
              <a:buSzPts val="1800"/>
              <a:buChar char="●"/>
            </a:pPr>
            <a:r>
              <a:rPr lang="en-US" sz="1800">
                <a:solidFill>
                  <a:srgbClr val="434343"/>
                </a:solidFill>
              </a:rPr>
              <a:t>Equal treatment is integrated into steering processes.</a:t>
            </a:r>
            <a:endParaRPr sz="900">
              <a:solidFill>
                <a:srgbClr val="434343"/>
              </a:solidFill>
              <a:highlight>
                <a:srgbClr val="FFFFFF"/>
              </a:highlight>
              <a:latin typeface="Arial"/>
              <a:ea typeface="Arial"/>
              <a:cs typeface="Arial"/>
              <a:sym typeface="Arial"/>
            </a:endParaRPr>
          </a:p>
          <a:p>
            <a:pPr indent="-228600" lvl="1" marL="914400" rtl="0" algn="l">
              <a:lnSpc>
                <a:spcPct val="90000"/>
              </a:lnSpc>
              <a:spcBef>
                <a:spcPts val="0"/>
              </a:spcBef>
              <a:spcAft>
                <a:spcPts val="0"/>
              </a:spcAft>
              <a:buSzPts val="20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g23e52c82d5e_0_419"/>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Equality Bodies</a:t>
            </a:r>
            <a:endParaRPr/>
          </a:p>
        </p:txBody>
      </p:sp>
      <p:sp>
        <p:nvSpPr>
          <p:cNvPr id="237" name="Google Shape;237;g23e52c82d5e_0_419"/>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Different European Union equality directives require member states to set up specialised bodies to promote equality</a:t>
            </a:r>
            <a:endParaRPr/>
          </a:p>
          <a:p>
            <a:pPr indent="-381000" lvl="0" marL="457200" rtl="0" algn="l">
              <a:lnSpc>
                <a:spcPct val="90000"/>
              </a:lnSpc>
              <a:spcBef>
                <a:spcPts val="0"/>
              </a:spcBef>
              <a:spcAft>
                <a:spcPts val="0"/>
              </a:spcAft>
              <a:buSzPts val="2400"/>
              <a:buChar char="●"/>
            </a:pPr>
            <a:r>
              <a:rPr lang="en-US"/>
              <a:t>Their role consists of </a:t>
            </a:r>
            <a:endParaRPr/>
          </a:p>
          <a:p>
            <a:pPr indent="-355600" lvl="1" marL="914400" rtl="0" algn="l">
              <a:lnSpc>
                <a:spcPct val="90000"/>
              </a:lnSpc>
              <a:spcBef>
                <a:spcPts val="0"/>
              </a:spcBef>
              <a:spcAft>
                <a:spcPts val="0"/>
              </a:spcAft>
              <a:buClr>
                <a:srgbClr val="434343"/>
              </a:buClr>
              <a:buSzPts val="2000"/>
              <a:buChar char="○"/>
            </a:pPr>
            <a:r>
              <a:rPr lang="en-US">
                <a:solidFill>
                  <a:srgbClr val="434343"/>
                </a:solidFill>
              </a:rPr>
              <a:t>providing assistance to victims of discrimination, </a:t>
            </a:r>
            <a:endParaRPr>
              <a:solidFill>
                <a:srgbClr val="434343"/>
              </a:solidFill>
            </a:endParaRPr>
          </a:p>
          <a:p>
            <a:pPr indent="-355600" lvl="1" marL="914400" rtl="0" algn="l">
              <a:lnSpc>
                <a:spcPct val="90000"/>
              </a:lnSpc>
              <a:spcBef>
                <a:spcPts val="0"/>
              </a:spcBef>
              <a:spcAft>
                <a:spcPts val="0"/>
              </a:spcAft>
              <a:buClr>
                <a:srgbClr val="434343"/>
              </a:buClr>
              <a:buSzPts val="2000"/>
              <a:buChar char="○"/>
            </a:pPr>
            <a:r>
              <a:rPr lang="en-US">
                <a:solidFill>
                  <a:srgbClr val="434343"/>
                </a:solidFill>
              </a:rPr>
              <a:t>producing independent reports and recommendations</a:t>
            </a:r>
            <a:endParaRPr>
              <a:solidFill>
                <a:srgbClr val="434343"/>
              </a:solidFill>
            </a:endParaRPr>
          </a:p>
          <a:p>
            <a:pPr indent="-381000" lvl="0" marL="457200" rtl="0" algn="l">
              <a:lnSpc>
                <a:spcPct val="90000"/>
              </a:lnSpc>
              <a:spcBef>
                <a:spcPts val="0"/>
              </a:spcBef>
              <a:spcAft>
                <a:spcPts val="0"/>
              </a:spcAft>
              <a:buSzPts val="2400"/>
              <a:buChar char="●"/>
            </a:pPr>
            <a:r>
              <a:rPr lang="en-US"/>
              <a:t>Equality bodies can adopt separate or joint approach:</a:t>
            </a:r>
            <a:endParaRPr/>
          </a:p>
          <a:p>
            <a:pPr indent="-355600" lvl="1" marL="914400" rtl="0" algn="l">
              <a:lnSpc>
                <a:spcPct val="90000"/>
              </a:lnSpc>
              <a:spcBef>
                <a:spcPts val="0"/>
              </a:spcBef>
              <a:spcAft>
                <a:spcPts val="0"/>
              </a:spcAft>
              <a:buClr>
                <a:srgbClr val="434343"/>
              </a:buClr>
              <a:buSzPts val="2000"/>
              <a:buChar char="○"/>
            </a:pPr>
            <a:r>
              <a:rPr lang="en-US">
                <a:solidFill>
                  <a:srgbClr val="434343"/>
                </a:solidFill>
              </a:rPr>
              <a:t>For example the Irish Human Rights and Equality Commission covers nine grounds: </a:t>
            </a:r>
            <a:r>
              <a:rPr lang="en-US">
                <a:solidFill>
                  <a:srgbClr val="434343"/>
                </a:solidFill>
              </a:rPr>
              <a:t>gender, marital status, family status, age, disability, sexual orientation, race, religion, and membership of the Traveller community</a:t>
            </a:r>
            <a:r>
              <a:rPr lang="en-US">
                <a:solidFill>
                  <a:srgbClr val="434343"/>
                </a:solidFill>
                <a:highlight>
                  <a:srgbClr val="FFFFFF"/>
                </a:highlight>
              </a:rPr>
              <a:t>.</a:t>
            </a:r>
            <a:endParaRPr>
              <a:solidFill>
                <a:srgbClr val="434343"/>
              </a:solidFill>
              <a:highlight>
                <a:srgbClr val="FFFFFF"/>
              </a:highlight>
            </a:endParaRPr>
          </a:p>
          <a:p>
            <a:pPr indent="-355600" lvl="1" marL="914400" rtl="0" algn="l">
              <a:lnSpc>
                <a:spcPct val="90000"/>
              </a:lnSpc>
              <a:spcBef>
                <a:spcPts val="0"/>
              </a:spcBef>
              <a:spcAft>
                <a:spcPts val="0"/>
              </a:spcAft>
              <a:buClr>
                <a:srgbClr val="434343"/>
              </a:buClr>
              <a:buSzPts val="2000"/>
              <a:buChar char="○"/>
            </a:pPr>
            <a:r>
              <a:rPr lang="en-US">
                <a:solidFill>
                  <a:srgbClr val="434343"/>
                </a:solidFill>
                <a:highlight>
                  <a:srgbClr val="FFFFFF"/>
                </a:highlight>
              </a:rPr>
              <a:t>The Maltese Commission for the Rights of Persons with Disability only covers one ground - disability.</a:t>
            </a:r>
            <a:endParaRPr>
              <a:solidFill>
                <a:srgbClr val="434343"/>
              </a:solidFill>
              <a:highlight>
                <a:srgbClr val="FFFFFF"/>
              </a:high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23e52c82d5e_0_431"/>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Solutions to Combat Discrimination</a:t>
            </a:r>
            <a:endParaRPr/>
          </a:p>
        </p:txBody>
      </p:sp>
      <p:sp>
        <p:nvSpPr>
          <p:cNvPr id="244" name="Google Shape;244;g23e52c82d5e_0_431"/>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Tackling discrimination in National Action Plans - for example in </a:t>
            </a:r>
            <a:r>
              <a:rPr b="1" lang="en-US">
                <a:solidFill>
                  <a:srgbClr val="434343"/>
                </a:solidFill>
              </a:rPr>
              <a:t>employment and social inclusion</a:t>
            </a:r>
            <a:endParaRPr b="1">
              <a:solidFill>
                <a:srgbClr val="434343"/>
              </a:solidFill>
            </a:endParaRPr>
          </a:p>
          <a:p>
            <a:pPr indent="-381000" lvl="0" marL="457200" rtl="0" algn="l">
              <a:lnSpc>
                <a:spcPct val="90000"/>
              </a:lnSpc>
              <a:spcBef>
                <a:spcPts val="0"/>
              </a:spcBef>
              <a:spcAft>
                <a:spcPts val="0"/>
              </a:spcAft>
              <a:buSzPts val="2400"/>
              <a:buChar char="●"/>
            </a:pPr>
            <a:r>
              <a:rPr lang="en-US"/>
              <a:t>E</a:t>
            </a:r>
            <a:r>
              <a:rPr lang="en-US"/>
              <a:t>ducation of the general public, policy makers and service providers about the different types of discrimination</a:t>
            </a:r>
            <a:endParaRPr/>
          </a:p>
          <a:p>
            <a:pPr indent="-381000" lvl="0" marL="457200" rtl="0" algn="l">
              <a:lnSpc>
                <a:spcPct val="90000"/>
              </a:lnSpc>
              <a:spcBef>
                <a:spcPts val="0"/>
              </a:spcBef>
              <a:spcAft>
                <a:spcPts val="0"/>
              </a:spcAft>
              <a:buSzPts val="2400"/>
              <a:buChar char="●"/>
            </a:pPr>
            <a:r>
              <a:rPr lang="en-US"/>
              <a:t>Ensure that an organisation’s culture, rules and procedures are not indirectly discriminatory</a:t>
            </a:r>
            <a:endParaRPr/>
          </a:p>
          <a:p>
            <a:pPr indent="-381000" lvl="0" marL="457200" rtl="0" algn="l">
              <a:lnSpc>
                <a:spcPct val="90000"/>
              </a:lnSpc>
              <a:spcBef>
                <a:spcPts val="0"/>
              </a:spcBef>
              <a:spcAft>
                <a:spcPts val="0"/>
              </a:spcAft>
              <a:buSzPts val="2400"/>
              <a:buChar char="●"/>
            </a:pPr>
            <a:r>
              <a:rPr lang="en-US"/>
              <a:t>Provide special services/goods to help in the social inclusion of ethnic minority groups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g255304ddd7e_0_0"/>
          <p:cNvSpPr txBox="1"/>
          <p:nvPr>
            <p:ph type="ctrTitle"/>
          </p:nvPr>
        </p:nvSpPr>
        <p:spPr>
          <a:xfrm>
            <a:off x="815225" y="1491351"/>
            <a:ext cx="10561500" cy="25440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a:t>Case Studies &amp; Conflict Resolution</a:t>
            </a:r>
            <a:endParaRPr/>
          </a:p>
        </p:txBody>
      </p:sp>
      <p:sp>
        <p:nvSpPr>
          <p:cNvPr id="251" name="Google Shape;251;g255304ddd7e_0_0"/>
          <p:cNvSpPr txBox="1"/>
          <p:nvPr>
            <p:ph idx="1" type="subTitle"/>
          </p:nvPr>
        </p:nvSpPr>
        <p:spPr>
          <a:xfrm>
            <a:off x="815225" y="4384883"/>
            <a:ext cx="10561500" cy="16557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Section 3</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255304ddd7e_0_7"/>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Assumption</a:t>
            </a:r>
            <a:endParaRPr/>
          </a:p>
        </p:txBody>
      </p:sp>
      <p:sp>
        <p:nvSpPr>
          <p:cNvPr id="258" name="Google Shape;258;g255304ddd7e_0_7"/>
          <p:cNvSpPr txBox="1"/>
          <p:nvPr>
            <p:ph idx="1" type="body"/>
          </p:nvPr>
        </p:nvSpPr>
        <p:spPr>
          <a:xfrm>
            <a:off x="815225" y="2584824"/>
            <a:ext cx="10784100" cy="38703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It is wise to assume that any audience you </a:t>
            </a:r>
            <a:r>
              <a:rPr lang="en-US"/>
              <a:t>have around you</a:t>
            </a:r>
            <a:r>
              <a:rPr lang="en-US"/>
              <a:t>, be it in the classroom or the workplace, is diverse and that it includes, amongst other people:</a:t>
            </a:r>
            <a:endParaRPr/>
          </a:p>
          <a:p>
            <a:pPr indent="-406400" lvl="0" marL="457200" rtl="0" algn="l">
              <a:spcBef>
                <a:spcPts val="1000"/>
              </a:spcBef>
              <a:spcAft>
                <a:spcPts val="0"/>
              </a:spcAft>
              <a:buSzPts val="2800"/>
              <a:buChar char="•"/>
            </a:pPr>
            <a:r>
              <a:rPr lang="en-US"/>
              <a:t>LGBTIQ+ learners or coworkers</a:t>
            </a:r>
            <a:endParaRPr/>
          </a:p>
          <a:p>
            <a:pPr indent="-406400" lvl="0" marL="457200" rtl="0" algn="l">
              <a:spcBef>
                <a:spcPts val="0"/>
              </a:spcBef>
              <a:spcAft>
                <a:spcPts val="0"/>
              </a:spcAft>
              <a:buSzPts val="2800"/>
              <a:buChar char="•"/>
            </a:pPr>
            <a:r>
              <a:rPr lang="en-US"/>
              <a:t>Multicultural, multiethnic &amp; multifaith</a:t>
            </a:r>
            <a:endParaRPr/>
          </a:p>
          <a:p>
            <a:pPr indent="-406400" lvl="0" marL="457200" rtl="0" algn="l">
              <a:spcBef>
                <a:spcPts val="0"/>
              </a:spcBef>
              <a:spcAft>
                <a:spcPts val="0"/>
              </a:spcAft>
              <a:buSzPts val="2800"/>
              <a:buChar char="•"/>
            </a:pPr>
            <a:r>
              <a:rPr lang="en-US"/>
              <a:t>Homophobes and sexists…</a:t>
            </a:r>
            <a:endParaRPr/>
          </a:p>
          <a:p>
            <a:pPr indent="-406400" lvl="0" marL="457200" rtl="0" algn="l">
              <a:spcBef>
                <a:spcPts val="0"/>
              </a:spcBef>
              <a:spcAft>
                <a:spcPts val="0"/>
              </a:spcAft>
              <a:buSzPts val="2800"/>
              <a:buChar char="•"/>
            </a:pPr>
            <a:r>
              <a:rPr lang="en-US"/>
              <a:t>Xenophobes and racists…</a:t>
            </a:r>
            <a:endParaRPr/>
          </a:p>
          <a:p>
            <a:pPr indent="-406400" lvl="0" marL="457200" rtl="0" algn="l">
              <a:spcBef>
                <a:spcPts val="0"/>
              </a:spcBef>
              <a:spcAft>
                <a:spcPts val="0"/>
              </a:spcAft>
              <a:buSzPts val="2800"/>
              <a:buChar char="•"/>
            </a:pPr>
            <a:r>
              <a:rPr lang="en-US"/>
              <a:t>Confused </a:t>
            </a:r>
            <a:endParaRPr/>
          </a:p>
          <a:p>
            <a:pPr indent="-406400" lvl="0" marL="457200" rtl="0" algn="l">
              <a:spcBef>
                <a:spcPts val="0"/>
              </a:spcBef>
              <a:spcAft>
                <a:spcPts val="0"/>
              </a:spcAft>
              <a:buSzPts val="2800"/>
              <a:buChar char="•"/>
            </a:pPr>
            <a:r>
              <a:rPr lang="en-US"/>
              <a:t>and more…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255304ddd7e_0_13"/>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However…</a:t>
            </a:r>
            <a:endParaRPr/>
          </a:p>
        </p:txBody>
      </p:sp>
      <p:sp>
        <p:nvSpPr>
          <p:cNvPr id="265" name="Google Shape;265;g255304ddd7e_0_13"/>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We live in EU Member States and for this reason we are bound to follow laws embedded in the fundamental human rights.</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(You may list links here to the various laws your country has. If these are few you may list EU summary page: </a:t>
            </a:r>
            <a:r>
              <a:rPr lang="en-US" u="sng">
                <a:solidFill>
                  <a:schemeClr val="hlink"/>
                </a:solidFill>
                <a:hlinkClick r:id="rId3"/>
              </a:rPr>
              <a:t>Human rights - EUR-Lex</a:t>
            </a:r>
            <a:r>
              <a:rPr lang="en-US"/>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e52c82d5e_0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a:t>
            </a:r>
            <a:endParaRPr/>
          </a:p>
        </p:txBody>
      </p:sp>
      <p:sp>
        <p:nvSpPr>
          <p:cNvPr id="76" name="Google Shape;76;g23e52c82d5e_0_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In this lesson we shall understand better the concept of </a:t>
            </a:r>
            <a:r>
              <a:rPr b="1" lang="en-US"/>
              <a:t>Discimination</a:t>
            </a:r>
            <a:r>
              <a:rPr lang="en-US"/>
              <a:t> and learn to distinguish between:</a:t>
            </a:r>
            <a:endParaRPr/>
          </a:p>
          <a:p>
            <a:pPr indent="-381000" lvl="0" marL="457200" rtl="0" algn="l">
              <a:lnSpc>
                <a:spcPct val="90000"/>
              </a:lnSpc>
              <a:spcBef>
                <a:spcPts val="1000"/>
              </a:spcBef>
              <a:spcAft>
                <a:spcPts val="0"/>
              </a:spcAft>
              <a:buSzPts val="2400"/>
              <a:buChar char="●"/>
            </a:pPr>
            <a:r>
              <a:rPr lang="en-US"/>
              <a:t>Indirect discrimination</a:t>
            </a:r>
            <a:endParaRPr/>
          </a:p>
          <a:p>
            <a:pPr indent="-381000" lvl="0" marL="457200" rtl="0" algn="l">
              <a:lnSpc>
                <a:spcPct val="90000"/>
              </a:lnSpc>
              <a:spcBef>
                <a:spcPts val="0"/>
              </a:spcBef>
              <a:spcAft>
                <a:spcPts val="0"/>
              </a:spcAft>
              <a:buSzPts val="2400"/>
              <a:buChar char="●"/>
            </a:pPr>
            <a:r>
              <a:rPr lang="en-US"/>
              <a:t>Direct discrimination</a:t>
            </a:r>
            <a:endParaRPr/>
          </a:p>
          <a:p>
            <a:pPr indent="0" lvl="0" marL="0" rtl="0" algn="l">
              <a:lnSpc>
                <a:spcPct val="90000"/>
              </a:lnSpc>
              <a:spcBef>
                <a:spcPts val="1000"/>
              </a:spcBef>
              <a:spcAft>
                <a:spcPts val="0"/>
              </a:spcAft>
              <a:buNone/>
            </a:pPr>
            <a:r>
              <a:t/>
            </a:r>
            <a:endParaRPr/>
          </a:p>
          <a:p>
            <a:pPr indent="0" lvl="0" marL="0" rtl="0" algn="l">
              <a:lnSpc>
                <a:spcPct val="90000"/>
              </a:lnSpc>
              <a:spcBef>
                <a:spcPts val="1000"/>
              </a:spcBef>
              <a:spcAft>
                <a:spcPts val="0"/>
              </a:spcAft>
              <a:buNone/>
            </a:pPr>
            <a:r>
              <a:rPr lang="en-US"/>
              <a:t>The second part of this lesson is dedicated to learning how to use </a:t>
            </a:r>
            <a:r>
              <a:rPr b="1" lang="en-US"/>
              <a:t>conflict resolution</a:t>
            </a:r>
            <a:r>
              <a:rPr lang="en-US"/>
              <a:t> by analysing everyday scenarios we might find ourselves in.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255304ddd7e_0_20"/>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Conflict is bound to arise…</a:t>
            </a:r>
            <a:endParaRPr/>
          </a:p>
        </p:txBody>
      </p:sp>
      <p:sp>
        <p:nvSpPr>
          <p:cNvPr id="272" name="Google Shape;272;g255304ddd7e_0_20"/>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sz="2400"/>
              <a:t>Conflict resolution</a:t>
            </a:r>
            <a:r>
              <a:rPr lang="en-US" sz="2400"/>
              <a:t> refers to the </a:t>
            </a:r>
            <a:r>
              <a:rPr b="1" lang="en-US" sz="2400"/>
              <a:t>process of addressing and resolving</a:t>
            </a:r>
            <a:r>
              <a:rPr lang="en-US" sz="2400"/>
              <a:t> </a:t>
            </a:r>
            <a:r>
              <a:rPr b="1" lang="en-US" sz="2400"/>
              <a:t>disputes</a:t>
            </a:r>
            <a:r>
              <a:rPr lang="en-US" sz="2400"/>
              <a:t>, disagreements, or conflicts between individuals or groups in a c</a:t>
            </a:r>
            <a:r>
              <a:rPr b="1" lang="en-US" sz="2400"/>
              <a:t>onstructive and peaceful manner</a:t>
            </a:r>
            <a:r>
              <a:rPr lang="en-US" sz="2400"/>
              <a:t>: </a:t>
            </a:r>
            <a:endParaRPr sz="2400"/>
          </a:p>
          <a:p>
            <a:pPr indent="-381000" lvl="0" marL="457200" rtl="0" algn="l">
              <a:spcBef>
                <a:spcPts val="1000"/>
              </a:spcBef>
              <a:spcAft>
                <a:spcPts val="0"/>
              </a:spcAft>
              <a:buSzPts val="2400"/>
              <a:buChar char="•"/>
            </a:pPr>
            <a:r>
              <a:rPr lang="en-US" sz="2400"/>
              <a:t>identifying the underlying issues</a:t>
            </a:r>
            <a:endParaRPr sz="2400"/>
          </a:p>
          <a:p>
            <a:pPr indent="-381000" lvl="0" marL="457200" rtl="0" algn="l">
              <a:spcBef>
                <a:spcPts val="0"/>
              </a:spcBef>
              <a:spcAft>
                <a:spcPts val="0"/>
              </a:spcAft>
              <a:buSzPts val="2400"/>
              <a:buChar char="•"/>
            </a:pPr>
            <a:r>
              <a:rPr lang="en-US" sz="2400"/>
              <a:t>understanding the perspectives and needs of all parties involved </a:t>
            </a:r>
            <a:endParaRPr sz="2400"/>
          </a:p>
          <a:p>
            <a:pPr indent="-381000" lvl="0" marL="457200" rtl="0" algn="l">
              <a:spcBef>
                <a:spcPts val="0"/>
              </a:spcBef>
              <a:spcAft>
                <a:spcPts val="0"/>
              </a:spcAft>
              <a:buSzPts val="2400"/>
              <a:buChar char="•"/>
            </a:pPr>
            <a:r>
              <a:rPr lang="en-US" sz="2400"/>
              <a:t>finding mutually acceptable solutions. </a:t>
            </a:r>
            <a:endParaRPr sz="2400"/>
          </a:p>
          <a:p>
            <a:pPr indent="0" lvl="0" marL="0" rtl="0" algn="l">
              <a:spcBef>
                <a:spcPts val="1000"/>
              </a:spcBef>
              <a:spcAft>
                <a:spcPts val="0"/>
              </a:spcAft>
              <a:buNone/>
            </a:pPr>
            <a:r>
              <a:rPr lang="en-US" sz="2400"/>
              <a:t>Conflict resolution aims to manage or </a:t>
            </a:r>
            <a:r>
              <a:rPr b="1" lang="en-US" sz="2400"/>
              <a:t>transform conflicts</a:t>
            </a:r>
            <a:r>
              <a:rPr lang="en-US" sz="2400"/>
              <a:t> in a way that </a:t>
            </a:r>
            <a:r>
              <a:rPr b="1" lang="en-US" sz="2400"/>
              <a:t>promotes understanding, cooperation, and positive relationships. </a:t>
            </a:r>
            <a:endParaRPr b="1" sz="2400"/>
          </a:p>
          <a:p>
            <a:pPr indent="0" lvl="0" marL="0" rtl="0" algn="l">
              <a:spcBef>
                <a:spcPts val="1000"/>
              </a:spcBef>
              <a:spcAft>
                <a:spcPts val="0"/>
              </a:spcAft>
              <a:buNone/>
            </a:pPr>
            <a:r>
              <a:t/>
            </a:r>
            <a:endParaRPr sz="24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255304ddd7e_0_26"/>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Conflict Resolution</a:t>
            </a:r>
            <a:endParaRPr/>
          </a:p>
        </p:txBody>
      </p:sp>
      <p:sp>
        <p:nvSpPr>
          <p:cNvPr id="279" name="Google Shape;279;g255304ddd7e_0_26"/>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2300"/>
              <a:t>Conflict Resolution often involves the following skills: </a:t>
            </a:r>
            <a:endParaRPr sz="2300"/>
          </a:p>
          <a:p>
            <a:pPr indent="-374650" lvl="0" marL="457200" rtl="0" algn="l">
              <a:spcBef>
                <a:spcPts val="1000"/>
              </a:spcBef>
              <a:spcAft>
                <a:spcPts val="0"/>
              </a:spcAft>
              <a:buSzPts val="2300"/>
              <a:buChar char="•"/>
            </a:pPr>
            <a:r>
              <a:rPr lang="en-US" sz="2300"/>
              <a:t>effective communication</a:t>
            </a:r>
            <a:endParaRPr sz="2300"/>
          </a:p>
          <a:p>
            <a:pPr indent="-374650" lvl="0" marL="457200" rtl="0" algn="l">
              <a:spcBef>
                <a:spcPts val="0"/>
              </a:spcBef>
              <a:spcAft>
                <a:spcPts val="0"/>
              </a:spcAft>
              <a:buSzPts val="2300"/>
              <a:buChar char="•"/>
            </a:pPr>
            <a:r>
              <a:rPr lang="en-US" sz="2300"/>
              <a:t>active listening</a:t>
            </a:r>
            <a:endParaRPr sz="2300"/>
          </a:p>
          <a:p>
            <a:pPr indent="-374650" lvl="0" marL="457200" rtl="0" algn="l">
              <a:spcBef>
                <a:spcPts val="0"/>
              </a:spcBef>
              <a:spcAft>
                <a:spcPts val="0"/>
              </a:spcAft>
              <a:buSzPts val="2300"/>
              <a:buChar char="•"/>
            </a:pPr>
            <a:r>
              <a:rPr lang="en-US" sz="2300"/>
              <a:t>empathy</a:t>
            </a:r>
            <a:endParaRPr sz="2300"/>
          </a:p>
          <a:p>
            <a:pPr indent="-374650" lvl="0" marL="457200" rtl="0" algn="l">
              <a:spcBef>
                <a:spcPts val="0"/>
              </a:spcBef>
              <a:spcAft>
                <a:spcPts val="0"/>
              </a:spcAft>
              <a:buSzPts val="2300"/>
              <a:buChar char="•"/>
            </a:pPr>
            <a:r>
              <a:rPr lang="en-US" sz="2300"/>
              <a:t>negotiation</a:t>
            </a:r>
            <a:endParaRPr sz="2300"/>
          </a:p>
          <a:p>
            <a:pPr indent="-374650" lvl="0" marL="457200" rtl="0" algn="l">
              <a:spcBef>
                <a:spcPts val="0"/>
              </a:spcBef>
              <a:spcAft>
                <a:spcPts val="0"/>
              </a:spcAft>
              <a:buSzPts val="2300"/>
              <a:buChar char="•"/>
            </a:pPr>
            <a:r>
              <a:rPr lang="en-US" sz="2300"/>
              <a:t>problem-solving </a:t>
            </a:r>
            <a:endParaRPr sz="2300"/>
          </a:p>
          <a:p>
            <a:pPr indent="-374650" lvl="0" marL="457200" rtl="0" algn="l">
              <a:spcBef>
                <a:spcPts val="0"/>
              </a:spcBef>
              <a:spcAft>
                <a:spcPts val="0"/>
              </a:spcAft>
              <a:buSzPts val="2300"/>
              <a:buChar char="•"/>
            </a:pPr>
            <a:r>
              <a:rPr lang="en-US" sz="2300"/>
              <a:t>compromise</a:t>
            </a:r>
            <a:endParaRPr sz="2300"/>
          </a:p>
          <a:p>
            <a:pPr indent="0" lvl="0" marL="0" rtl="0" algn="l">
              <a:spcBef>
                <a:spcPts val="1000"/>
              </a:spcBef>
              <a:spcAft>
                <a:spcPts val="0"/>
              </a:spcAft>
              <a:buNone/>
            </a:pPr>
            <a:r>
              <a:rPr b="1" lang="en-US" sz="2300"/>
              <a:t>The ultimate goal is to reach a resolution that satisfies the interests and needs of all parties while minimizing negative consequences and preserving relationships.</a:t>
            </a:r>
            <a:endParaRPr b="1" sz="2300"/>
          </a:p>
          <a:p>
            <a:pPr indent="0" lvl="0" marL="0" rtl="0" algn="l">
              <a:spcBef>
                <a:spcPts val="1000"/>
              </a:spcBef>
              <a:spcAft>
                <a:spcPts val="0"/>
              </a:spcAft>
              <a:buNone/>
            </a:pPr>
            <a:r>
              <a:t/>
            </a:r>
            <a:endParaRPr sz="18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descr="Image result for what are my identities" id="285" name="Google Shape;285;g255304ddd7e_0_32"/>
          <p:cNvPicPr preferRelativeResize="0"/>
          <p:nvPr/>
        </p:nvPicPr>
        <p:blipFill rotWithShape="1">
          <a:blip r:embed="rId3">
            <a:alphaModFix amt="30000"/>
          </a:blip>
          <a:srcRect b="21633" l="0" r="0" t="22117"/>
          <a:stretch/>
        </p:blipFill>
        <p:spPr>
          <a:xfrm>
            <a:off x="20" y="0"/>
            <a:ext cx="12191980" cy="6886576"/>
          </a:xfrm>
          <a:prstGeom prst="rect">
            <a:avLst/>
          </a:prstGeom>
          <a:noFill/>
          <a:ln>
            <a:noFill/>
          </a:ln>
        </p:spPr>
      </p:pic>
      <p:sp>
        <p:nvSpPr>
          <p:cNvPr id="286" name="Google Shape;286;g255304ddd7e_0_32"/>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Discimination Incident</a:t>
            </a:r>
            <a:endParaRPr/>
          </a:p>
          <a:p>
            <a:pPr indent="0" lvl="0" marL="0" rtl="0" algn="l">
              <a:spcBef>
                <a:spcPts val="0"/>
              </a:spcBef>
              <a:spcAft>
                <a:spcPts val="0"/>
              </a:spcAft>
              <a:buNone/>
            </a:pPr>
            <a:r>
              <a:rPr lang="en-US" sz="2700"/>
              <a:t>S</a:t>
            </a:r>
            <a:r>
              <a:rPr lang="en-US" sz="2700"/>
              <a:t>cenario A</a:t>
            </a:r>
            <a:endParaRPr sz="2700"/>
          </a:p>
        </p:txBody>
      </p:sp>
      <p:sp>
        <p:nvSpPr>
          <p:cNvPr id="287" name="Google Shape;287;g255304ddd7e_0_32"/>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Two lesbian passengers, Sarah and Lisa, hailed a cab driven by Mr. Anderson. During the ride, Mr. Anderson made derogatory comments and displayed his discomfort about their relationship. Eventually, he abruptly stopped the cab and asked them to get out, citing personal reasons. The incident was reported to the cab company, which issued a warning to Mr. Anderson. However, he failed to understand what he did wrong and why it was discriminatory.</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descr="Image result for what are my identities" id="293" name="Google Shape;293;g255304ddd7e_0_38"/>
          <p:cNvPicPr preferRelativeResize="0"/>
          <p:nvPr/>
        </p:nvPicPr>
        <p:blipFill rotWithShape="1">
          <a:blip r:embed="rId3">
            <a:alphaModFix amt="30000"/>
          </a:blip>
          <a:srcRect b="21633" l="0" r="0" t="22117"/>
          <a:stretch/>
        </p:blipFill>
        <p:spPr>
          <a:xfrm>
            <a:off x="20" y="0"/>
            <a:ext cx="12191980" cy="6886576"/>
          </a:xfrm>
          <a:prstGeom prst="rect">
            <a:avLst/>
          </a:prstGeom>
          <a:noFill/>
          <a:ln>
            <a:noFill/>
          </a:ln>
        </p:spPr>
      </p:pic>
      <p:sp>
        <p:nvSpPr>
          <p:cNvPr id="294" name="Google Shape;294;g255304ddd7e_0_38"/>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Prejudice Against Muslims</a:t>
            </a:r>
            <a:endParaRPr/>
          </a:p>
          <a:p>
            <a:pPr indent="0" lvl="0" marL="0" rtl="0" algn="l">
              <a:spcBef>
                <a:spcPts val="0"/>
              </a:spcBef>
              <a:spcAft>
                <a:spcPts val="0"/>
              </a:spcAft>
              <a:buNone/>
            </a:pPr>
            <a:r>
              <a:rPr lang="en-US" sz="2700"/>
              <a:t>Scenario B</a:t>
            </a:r>
            <a:endParaRPr/>
          </a:p>
        </p:txBody>
      </p:sp>
      <p:sp>
        <p:nvSpPr>
          <p:cNvPr id="295" name="Google Shape;295;g255304ddd7e_0_3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2100"/>
              <a:t>Aisha, a Muslim student attending Greenfield Middle School, often found herself at odds with a group of classmates due to her religious beliefs and cultural practices. The students would make derogatory comments about Islam, spread false stereotypes and associate her faith with acts of terrorism. They would isolate her during group activities, refusing to include her or engage in conversations with her. Aisha felt deeply hurt and misunderstood, longing for acceptance and a sense of belonging amidst the negative atmosphere created by her peers. Despite her efforts to educate them about Islam and share her experiences, the students remained closed-minded and continued to marginalize her, creating an environment that was unwelcoming and hostile.</a:t>
            </a:r>
            <a:endParaRPr sz="21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descr="Image result for what are my identities" id="301" name="Google Shape;301;g255304ddd7e_0_44"/>
          <p:cNvPicPr preferRelativeResize="0"/>
          <p:nvPr/>
        </p:nvPicPr>
        <p:blipFill rotWithShape="1">
          <a:blip r:embed="rId3">
            <a:alphaModFix amt="30000"/>
          </a:blip>
          <a:srcRect b="21633" l="0" r="0" t="22117"/>
          <a:stretch/>
        </p:blipFill>
        <p:spPr>
          <a:xfrm>
            <a:off x="20" y="0"/>
            <a:ext cx="12191980" cy="6886576"/>
          </a:xfrm>
          <a:prstGeom prst="rect">
            <a:avLst/>
          </a:prstGeom>
          <a:noFill/>
          <a:ln>
            <a:noFill/>
          </a:ln>
        </p:spPr>
      </p:pic>
      <p:sp>
        <p:nvSpPr>
          <p:cNvPr id="302" name="Google Shape;302;g255304ddd7e_0_44"/>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Racial Profiling Incident</a:t>
            </a:r>
            <a:endParaRPr/>
          </a:p>
          <a:p>
            <a:pPr indent="0" lvl="0" marL="0" rtl="0" algn="l">
              <a:spcBef>
                <a:spcPts val="0"/>
              </a:spcBef>
              <a:spcAft>
                <a:spcPts val="0"/>
              </a:spcAft>
              <a:buNone/>
            </a:pPr>
            <a:r>
              <a:rPr lang="en-US" sz="2700"/>
              <a:t>Scenario C</a:t>
            </a:r>
            <a:endParaRPr/>
          </a:p>
        </p:txBody>
      </p:sp>
      <p:sp>
        <p:nvSpPr>
          <p:cNvPr id="303" name="Google Shape;303;g255304ddd7e_0_4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 young African-American man named Marcus is repeatedly stopped and questioned by a security guard while entering his workplace. Marcus believes he is being targeted due to his race, as his white colleagues do not face the same scrutiny.</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descr="Image result for what are my identities" id="309" name="Google Shape;309;g255304ddd7e_0_53"/>
          <p:cNvPicPr preferRelativeResize="0"/>
          <p:nvPr/>
        </p:nvPicPr>
        <p:blipFill rotWithShape="1">
          <a:blip r:embed="rId3">
            <a:alphaModFix amt="30000"/>
          </a:blip>
          <a:srcRect b="21633" l="0" r="0" t="22117"/>
          <a:stretch/>
        </p:blipFill>
        <p:spPr>
          <a:xfrm>
            <a:off x="20" y="0"/>
            <a:ext cx="12191980" cy="6886576"/>
          </a:xfrm>
          <a:prstGeom prst="rect">
            <a:avLst/>
          </a:prstGeom>
          <a:noFill/>
          <a:ln>
            <a:noFill/>
          </a:ln>
        </p:spPr>
      </p:pic>
      <p:sp>
        <p:nvSpPr>
          <p:cNvPr id="310" name="Google Shape;310;g255304ddd7e_0_53"/>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Walkout</a:t>
            </a:r>
            <a:endParaRPr/>
          </a:p>
          <a:p>
            <a:pPr indent="0" lvl="0" marL="0" rtl="0" algn="l">
              <a:spcBef>
                <a:spcPts val="0"/>
              </a:spcBef>
              <a:spcAft>
                <a:spcPts val="0"/>
              </a:spcAft>
              <a:buNone/>
            </a:pPr>
            <a:r>
              <a:rPr lang="en-US" sz="2700"/>
              <a:t>Scenario D</a:t>
            </a:r>
            <a:endParaRPr/>
          </a:p>
        </p:txBody>
      </p:sp>
      <p:sp>
        <p:nvSpPr>
          <p:cNvPr id="311" name="Google Shape;311;g255304ddd7e_0_53"/>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During a class session focused on promoting respect and inclusion, the teacher, Ms. Cassar, decides to address LGBTQ+ issues and the importance of creating an inclusive environment. However, as Ms. Cassar starts the discussion, a group of learners gets up and walks out of the classroom in protest, refusing to participate or listen to the topic. Other learners were visibly shaken and the rest of the lesson proceeded in an uncomfortable silence.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descr="Image result for what are my identities" id="317" name="Google Shape;317;g255304ddd7e_0_67"/>
          <p:cNvPicPr preferRelativeResize="0"/>
          <p:nvPr/>
        </p:nvPicPr>
        <p:blipFill rotWithShape="1">
          <a:blip r:embed="rId3">
            <a:alphaModFix amt="30000"/>
          </a:blip>
          <a:srcRect b="21633" l="0" r="0" t="22117"/>
          <a:stretch/>
        </p:blipFill>
        <p:spPr>
          <a:xfrm>
            <a:off x="20" y="0"/>
            <a:ext cx="12191980" cy="6886576"/>
          </a:xfrm>
          <a:prstGeom prst="rect">
            <a:avLst/>
          </a:prstGeom>
          <a:noFill/>
          <a:ln>
            <a:noFill/>
          </a:ln>
        </p:spPr>
      </p:pic>
      <p:sp>
        <p:nvSpPr>
          <p:cNvPr id="318" name="Google Shape;318;g255304ddd7e_0_67"/>
          <p:cNvSpPr txBox="1"/>
          <p:nvPr>
            <p:ph type="title"/>
          </p:nvPr>
        </p:nvSpPr>
        <p:spPr>
          <a:xfrm>
            <a:off x="831850" y="1499047"/>
            <a:ext cx="10515600" cy="65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Title</a:t>
            </a:r>
            <a:endParaRPr/>
          </a:p>
          <a:p>
            <a:pPr indent="0" lvl="0" marL="0" rtl="0" algn="l">
              <a:spcBef>
                <a:spcPts val="0"/>
              </a:spcBef>
              <a:spcAft>
                <a:spcPts val="0"/>
              </a:spcAft>
              <a:buNone/>
            </a:pPr>
            <a:r>
              <a:rPr lang="en-US" sz="2700"/>
              <a:t>Scenario #</a:t>
            </a:r>
            <a:endParaRPr/>
          </a:p>
        </p:txBody>
      </p:sp>
      <p:sp>
        <p:nvSpPr>
          <p:cNvPr id="319" name="Google Shape;319;g255304ddd7e_0_67"/>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Add description of the scenario</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g23e52c82d5e_0_49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331" name="Google Shape;331;g23e52c82d5e_0_490"/>
          <p:cNvSpPr txBox="1"/>
          <p:nvPr>
            <p:ph idx="1" type="body"/>
          </p:nvPr>
        </p:nvSpPr>
        <p:spPr>
          <a:xfrm>
            <a:off x="831850" y="25585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b="1" lang="en-US"/>
              <a:t>Basic explanation: </a:t>
            </a:r>
            <a:r>
              <a:rPr lang="en-US" u="sng">
                <a:solidFill>
                  <a:schemeClr val="hlink"/>
                </a:solidFill>
                <a:hlinkClick r:id="rId3"/>
              </a:rPr>
              <a:t>What is direct and indirect discrimination? | Equality law: discrimination explained</a:t>
            </a:r>
            <a:r>
              <a:rPr b="1" lang="en-US"/>
              <a:t> </a:t>
            </a:r>
            <a:endParaRPr b="1"/>
          </a:p>
          <a:p>
            <a:pPr indent="-381000" lvl="0" marL="457200" rtl="0" algn="l">
              <a:spcBef>
                <a:spcPts val="0"/>
              </a:spcBef>
              <a:spcAft>
                <a:spcPts val="0"/>
              </a:spcAft>
              <a:buSzPts val="2400"/>
              <a:buChar char="●"/>
            </a:pPr>
            <a:r>
              <a:rPr b="1" lang="en-US"/>
              <a:t>Being Black</a:t>
            </a:r>
            <a:r>
              <a:rPr lang="en-US"/>
              <a:t> </a:t>
            </a:r>
            <a:r>
              <a:rPr lang="en-US" u="sng">
                <a:solidFill>
                  <a:schemeClr val="hlink"/>
                </a:solidFill>
                <a:hlinkClick r:id="rId4"/>
              </a:rPr>
              <a:t>'You don't have to look black to be black': The complex racial identity of a tiny Ohio town</a:t>
            </a:r>
            <a:r>
              <a:rPr lang="en-US"/>
              <a:t> </a:t>
            </a:r>
            <a:endParaRPr/>
          </a:p>
          <a:p>
            <a:pPr indent="-381000" lvl="0" marL="457200" rtl="0" algn="l">
              <a:spcBef>
                <a:spcPts val="0"/>
              </a:spcBef>
              <a:spcAft>
                <a:spcPts val="0"/>
              </a:spcAft>
              <a:buSzPts val="2400"/>
              <a:buChar char="●"/>
            </a:pPr>
            <a:r>
              <a:rPr b="1" lang="en-US"/>
              <a:t>Islamophobia</a:t>
            </a:r>
            <a:r>
              <a:rPr lang="en-US"/>
              <a:t> </a:t>
            </a:r>
            <a:r>
              <a:rPr lang="en-US" u="sng">
                <a:solidFill>
                  <a:schemeClr val="hlink"/>
                </a:solidFill>
                <a:hlinkClick r:id="rId5"/>
              </a:rPr>
              <a:t>Muslim Hate ( Harrasing Hijab Girl in Public) | Canadians Reactions |</a:t>
            </a:r>
            <a:r>
              <a:rPr lang="en-US"/>
              <a:t> </a:t>
            </a:r>
            <a:endParaRPr/>
          </a:p>
          <a:p>
            <a:pPr indent="-381000" lvl="0" marL="457200" rtl="0" algn="l">
              <a:spcBef>
                <a:spcPts val="0"/>
              </a:spcBef>
              <a:spcAft>
                <a:spcPts val="0"/>
              </a:spcAft>
              <a:buSzPts val="2400"/>
              <a:buChar char="●"/>
            </a:pPr>
            <a:r>
              <a:rPr b="1" lang="en-US"/>
              <a:t>Racism in Spain</a:t>
            </a:r>
            <a:r>
              <a:rPr lang="en-US"/>
              <a:t> </a:t>
            </a:r>
            <a:r>
              <a:rPr lang="en-US" u="sng">
                <a:solidFill>
                  <a:schemeClr val="hlink"/>
                </a:solidFill>
                <a:hlinkClick r:id="rId6"/>
              </a:rPr>
              <a:t>A hidden camera captures the reaction against racism #ItsRacism</a:t>
            </a:r>
            <a:r>
              <a:rPr lang="en-US"/>
              <a:t> </a:t>
            </a:r>
            <a:endParaRPr/>
          </a:p>
          <a:p>
            <a:pPr indent="-381000" lvl="0" marL="457200" rtl="0" algn="l">
              <a:spcBef>
                <a:spcPts val="0"/>
              </a:spcBef>
              <a:spcAft>
                <a:spcPts val="0"/>
              </a:spcAft>
              <a:buSzPts val="2400"/>
              <a:buChar char="●"/>
            </a:pPr>
            <a:r>
              <a:rPr b="1" lang="en-US"/>
              <a:t>How racist are you</a:t>
            </a:r>
            <a:r>
              <a:rPr lang="en-US"/>
              <a:t> </a:t>
            </a:r>
            <a:r>
              <a:rPr lang="en-US" u="sng">
                <a:solidFill>
                  <a:schemeClr val="hlink"/>
                </a:solidFill>
                <a:hlinkClick r:id="rId7"/>
              </a:rPr>
              <a:t>The Event: How Racist Are You? with Jane Elliott (Channel 4) (FULL)</a:t>
            </a:r>
            <a:r>
              <a:rPr lang="en-US"/>
              <a:t> </a:t>
            </a:r>
            <a:endParaRPr sz="21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g255304ddd7e_0_288"/>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Further reading</a:t>
            </a:r>
            <a:endParaRPr/>
          </a:p>
        </p:txBody>
      </p:sp>
      <p:sp>
        <p:nvSpPr>
          <p:cNvPr id="338" name="Google Shape;338;g255304ddd7e_0_288"/>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Tobler, C., 2008, </a:t>
            </a:r>
            <a:r>
              <a:rPr b="1" lang="en-US"/>
              <a:t>Limits and potential of the concept of indirect discrimination</a:t>
            </a:r>
            <a:r>
              <a:rPr lang="en-US"/>
              <a:t>, [European Commission], [Online]. Available at: </a:t>
            </a:r>
            <a:r>
              <a:rPr lang="en-US" u="sng">
                <a:solidFill>
                  <a:schemeClr val="hlink"/>
                </a:solidFill>
                <a:hlinkClick r:id="rId3"/>
              </a:rPr>
              <a:t>https://ec.europa.eu/social/BlobServlet?docId=1663&amp;langId=en</a:t>
            </a:r>
            <a:r>
              <a:rPr lang="en-US"/>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255304ddd7e_0_234"/>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rPr lang="en-US"/>
              <a:t>Race &amp; Privilege</a:t>
            </a:r>
            <a:endParaRPr/>
          </a:p>
        </p:txBody>
      </p:sp>
      <p:sp>
        <p:nvSpPr>
          <p:cNvPr id="83" name="Google Shape;83;g255304ddd7e_0_234"/>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A social experiment</a:t>
            </a:r>
            <a:endParaRPr/>
          </a:p>
        </p:txBody>
      </p:sp>
      <p:pic>
        <p:nvPicPr>
          <p:cNvPr descr="We say the words, &quot;Regardless of race, language or religion.&quot; But majority privilege may be more real in Singapore‬ than some would like to think. Watch what happens in this experiment - and how participants react.&#10;&#10;Read more here: https://cna.asia/2P9b4MQ &#10;&#10;For more, SUBSCRIBE to CNA INSIDER! &#10;https://www.youtube.com/cnainsider&#10;&#10;Follow CNA INSIDER on:&#10;Instagram: https://www.instagram.com/cnainsider/&#10;Facebook: https://www.facebook.com/cnainsider/&#10;Website: https://cna.asia/cnainsider&#10;&#10;Watch the full documentary here: https://cna.asia/2P5BzCL&#10;&#10;About the show:&#10;Singapore’s harmonious race relations has often been cited as one of its most remarkable achievements. But where do we really stand on race relations? Janil Puthucheary, chairperson of Onepeople.sg, the body that promotes racial harmony in Singapore, goes on a journey to find out what Singaporeans think. From conducting one of the largest nation-wide surveys, to having difficult conversations, the film sets out to pose the profound question on how we should confront our inherent biases." id="84" name="Google Shape;84;g255304ddd7e_0_234" title="Race &amp; Privilege: A Social Experiment | Regardless Of Race | CNA Insider">
            <a:hlinkClick r:id="rId3"/>
          </p:cNvPr>
          <p:cNvPicPr preferRelativeResize="0"/>
          <p:nvPr/>
        </p:nvPicPr>
        <p:blipFill rotWithShape="1">
          <a:blip r:embed="rId4">
            <a:alphaModFix/>
          </a:blip>
          <a:srcRect b="0" l="0" r="0" t="0"/>
          <a:stretch/>
        </p:blipFill>
        <p:spPr>
          <a:xfrm>
            <a:off x="3866325"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gtEl>
                                        <p:attrNameLst>
                                          <p:attrName>style.visibility</p:attrName>
                                        </p:attrNameLst>
                                      </p:cBhvr>
                                      <p:to>
                                        <p:strVal val="visible"/>
                                      </p:to>
                                    </p:set>
                                    <p:animEffect filter="fade" transition="in">
                                      <p:cBhvr>
                                        <p:cTn dur="1000"/>
                                        <p:tgtEl>
                                          <p:spTgt spid="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g23e52c82d5e_0_42"/>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Defining Discrimination</a:t>
            </a:r>
            <a:endParaRPr/>
          </a:p>
        </p:txBody>
      </p:sp>
      <p:sp>
        <p:nvSpPr>
          <p:cNvPr id="91" name="Google Shape;91;g23e52c82d5e_0_42"/>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1</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255da48fcf3_0_65"/>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Point of departure: Equality</a:t>
            </a:r>
            <a:endParaRPr/>
          </a:p>
        </p:txBody>
      </p:sp>
      <p:sp>
        <p:nvSpPr>
          <p:cNvPr id="98" name="Google Shape;98;g255da48fcf3_0_65"/>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1" lang="en-US"/>
              <a:t>Equality is </a:t>
            </a:r>
            <a:r>
              <a:rPr b="1" lang="en-US"/>
              <a:t>the right of different groups of people to have a similar social position and receive the same treatment.</a:t>
            </a:r>
            <a:endParaRPr b="1"/>
          </a:p>
          <a:p>
            <a:pPr indent="-381000" lvl="0" marL="457200" rtl="0" algn="l">
              <a:spcBef>
                <a:spcPts val="1000"/>
              </a:spcBef>
              <a:spcAft>
                <a:spcPts val="0"/>
              </a:spcAft>
              <a:buSzPts val="2400"/>
              <a:buChar char="●"/>
            </a:pPr>
            <a:r>
              <a:rPr lang="en-US"/>
              <a:t>equality </a:t>
            </a:r>
            <a:r>
              <a:rPr b="1" lang="en-US"/>
              <a:t>between</a:t>
            </a:r>
            <a:r>
              <a:rPr lang="en-US"/>
              <a:t> the sexes</a:t>
            </a:r>
            <a:endParaRPr/>
          </a:p>
          <a:p>
            <a:pPr indent="-381000" lvl="0" marL="457200" rtl="0" algn="l">
              <a:spcBef>
                <a:spcPts val="0"/>
              </a:spcBef>
              <a:spcAft>
                <a:spcPts val="0"/>
              </a:spcAft>
              <a:buSzPts val="2400"/>
              <a:buChar char="●"/>
            </a:pPr>
            <a:r>
              <a:rPr b="1" lang="en-US"/>
              <a:t>racial</a:t>
            </a:r>
            <a:r>
              <a:rPr lang="en-US"/>
              <a:t> equality</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Opposite:</a:t>
            </a:r>
            <a:r>
              <a:rPr b="1" lang="en-US"/>
              <a:t>inequality</a:t>
            </a:r>
            <a:endParaRPr b="1"/>
          </a:p>
          <a:p>
            <a:pPr indent="0" lvl="0" marL="0" rtl="0" algn="l">
              <a:spcBef>
                <a:spcPts val="1000"/>
              </a:spcBef>
              <a:spcAft>
                <a:spcPts val="0"/>
              </a:spcAft>
              <a:buNone/>
            </a:pPr>
            <a:r>
              <a:rPr i="1" lang="en-US" sz="1500"/>
              <a:t>Definition by Cambridge dictionary https://dictionary.cambridge.org/dictionary/english/equality</a:t>
            </a:r>
            <a:endParaRPr i="1" sz="1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255da48fcf3_0_0"/>
          <p:cNvSpPr txBox="1"/>
          <p:nvPr>
            <p:ph type="title"/>
          </p:nvPr>
        </p:nvSpPr>
        <p:spPr>
          <a:xfrm>
            <a:off x="815225" y="1491352"/>
            <a:ext cx="10561500" cy="744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Equality</a:t>
            </a:r>
            <a:endParaRPr/>
          </a:p>
        </p:txBody>
      </p:sp>
      <p:sp>
        <p:nvSpPr>
          <p:cNvPr id="105" name="Google Shape;105;g255da48fcf3_0_0"/>
          <p:cNvSpPr txBox="1"/>
          <p:nvPr>
            <p:ph idx="1" type="body"/>
          </p:nvPr>
        </p:nvSpPr>
        <p:spPr>
          <a:xfrm>
            <a:off x="815225" y="2584836"/>
            <a:ext cx="10561500" cy="3457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Bryan Turner (1986) mentions 4 types of equality</a:t>
            </a:r>
            <a:endParaRPr/>
          </a:p>
          <a:p>
            <a:pPr indent="-406400" lvl="0" marL="457200" rtl="0" algn="l">
              <a:spcBef>
                <a:spcPts val="1000"/>
              </a:spcBef>
              <a:spcAft>
                <a:spcPts val="0"/>
              </a:spcAft>
              <a:buSzPts val="2800"/>
              <a:buChar char="•"/>
            </a:pPr>
            <a:r>
              <a:rPr lang="en-US"/>
              <a:t>All human beings are </a:t>
            </a:r>
            <a:r>
              <a:rPr b="1" lang="en-US">
                <a:solidFill>
                  <a:schemeClr val="accent4"/>
                </a:solidFill>
              </a:rPr>
              <a:t>equal and worthy</a:t>
            </a:r>
            <a:r>
              <a:rPr lang="en-US"/>
              <a:t> as persons</a:t>
            </a:r>
            <a:endParaRPr/>
          </a:p>
          <a:p>
            <a:pPr indent="-406400" lvl="0" marL="457200" rtl="0" algn="l">
              <a:spcBef>
                <a:spcPts val="0"/>
              </a:spcBef>
              <a:spcAft>
                <a:spcPts val="0"/>
              </a:spcAft>
              <a:buSzPts val="2800"/>
              <a:buChar char="•"/>
            </a:pPr>
            <a:r>
              <a:rPr b="1" lang="en-US">
                <a:solidFill>
                  <a:schemeClr val="accent4"/>
                </a:solidFill>
              </a:rPr>
              <a:t>Equality of opportunity</a:t>
            </a:r>
            <a:r>
              <a:rPr lang="en-US"/>
              <a:t>: access to valued ends open to all. Example access to education</a:t>
            </a:r>
            <a:endParaRPr/>
          </a:p>
          <a:p>
            <a:pPr indent="-406400" lvl="0" marL="457200" rtl="0" algn="l">
              <a:spcBef>
                <a:spcPts val="0"/>
              </a:spcBef>
              <a:spcAft>
                <a:spcPts val="0"/>
              </a:spcAft>
              <a:buSzPts val="2800"/>
              <a:buChar char="•"/>
            </a:pPr>
            <a:r>
              <a:rPr b="1" lang="en-US">
                <a:solidFill>
                  <a:schemeClr val="accent4"/>
                </a:solidFill>
              </a:rPr>
              <a:t>Equality of condition</a:t>
            </a:r>
            <a:r>
              <a:rPr lang="en-US"/>
              <a:t>: all start from the same position</a:t>
            </a:r>
            <a:endParaRPr/>
          </a:p>
          <a:p>
            <a:pPr indent="-406400" lvl="0" marL="457200" rtl="0" algn="l">
              <a:spcBef>
                <a:spcPts val="0"/>
              </a:spcBef>
              <a:spcAft>
                <a:spcPts val="0"/>
              </a:spcAft>
              <a:buSzPts val="2800"/>
              <a:buChar char="•"/>
            </a:pPr>
            <a:r>
              <a:rPr b="1" lang="en-US">
                <a:solidFill>
                  <a:schemeClr val="accent4"/>
                </a:solidFill>
              </a:rPr>
              <a:t>Equality of results/outcome</a:t>
            </a:r>
            <a:r>
              <a:rPr lang="en-US"/>
              <a:t>: egalitarianism, equity</a:t>
            </a:r>
            <a:endParaRPr/>
          </a:p>
          <a:p>
            <a:pPr indent="0" lvl="0" marL="0" rtl="0" algn="l">
              <a:spcBef>
                <a:spcPts val="1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g255da48fcf3_0_6"/>
          <p:cNvPicPr preferRelativeResize="0"/>
          <p:nvPr/>
        </p:nvPicPr>
        <p:blipFill rotWithShape="1">
          <a:blip r:embed="rId3">
            <a:alphaModFix/>
          </a:blip>
          <a:srcRect b="0" l="0" r="0" t="7287"/>
          <a:stretch/>
        </p:blipFill>
        <p:spPr>
          <a:xfrm>
            <a:off x="2264200" y="1660950"/>
            <a:ext cx="7663601" cy="4972700"/>
          </a:xfrm>
          <a:prstGeom prst="rect">
            <a:avLst/>
          </a:prstGeom>
          <a:noFill/>
          <a:ln>
            <a:noFill/>
          </a:ln>
        </p:spPr>
      </p:pic>
      <p:sp>
        <p:nvSpPr>
          <p:cNvPr id="112" name="Google Shape;112;g255da48fcf3_0_6"/>
          <p:cNvSpPr txBox="1"/>
          <p:nvPr>
            <p:ph type="title"/>
          </p:nvPr>
        </p:nvSpPr>
        <p:spPr>
          <a:xfrm>
            <a:off x="2319575" y="1128125"/>
            <a:ext cx="2385900" cy="6525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sz="3000"/>
              <a:t>Equality</a:t>
            </a:r>
            <a:endParaRPr sz="3000"/>
          </a:p>
        </p:txBody>
      </p:sp>
      <p:sp>
        <p:nvSpPr>
          <p:cNvPr id="113" name="Google Shape;113;g255da48fcf3_0_6"/>
          <p:cNvSpPr txBox="1"/>
          <p:nvPr>
            <p:ph type="title"/>
          </p:nvPr>
        </p:nvSpPr>
        <p:spPr>
          <a:xfrm>
            <a:off x="4903050" y="1154825"/>
            <a:ext cx="2385900" cy="5991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sz="3000"/>
              <a:t>Equity</a:t>
            </a:r>
            <a:endParaRPr sz="3000"/>
          </a:p>
        </p:txBody>
      </p:sp>
      <p:sp>
        <p:nvSpPr>
          <p:cNvPr id="114" name="Google Shape;114;g255da48fcf3_0_6"/>
          <p:cNvSpPr txBox="1"/>
          <p:nvPr>
            <p:ph type="title"/>
          </p:nvPr>
        </p:nvSpPr>
        <p:spPr>
          <a:xfrm>
            <a:off x="7390625" y="1154825"/>
            <a:ext cx="2385900" cy="599100"/>
          </a:xfrm>
          <a:prstGeom prst="rect">
            <a:avLst/>
          </a:prstGeom>
        </p:spPr>
        <p:txBody>
          <a:bodyPr anchorCtr="0" anchor="b" bIns="45700" lIns="91425" spcFirstLastPara="1" rIns="91425" wrap="square" tIns="45700">
            <a:noAutofit/>
          </a:bodyPr>
          <a:lstStyle/>
          <a:p>
            <a:pPr indent="0" lvl="0" marL="0" rtl="0" algn="ctr">
              <a:spcBef>
                <a:spcPts val="0"/>
              </a:spcBef>
              <a:spcAft>
                <a:spcPts val="0"/>
              </a:spcAft>
              <a:buNone/>
            </a:pPr>
            <a:r>
              <a:rPr lang="en-US" sz="3000"/>
              <a:t>Justice</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g255304ddd7e_0_74"/>
          <p:cNvSpPr txBox="1"/>
          <p:nvPr>
            <p:ph type="title"/>
          </p:nvPr>
        </p:nvSpPr>
        <p:spPr>
          <a:xfrm>
            <a:off x="831850" y="1499047"/>
            <a:ext cx="10515600" cy="6525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What is discrimination?</a:t>
            </a:r>
            <a:endParaRPr/>
          </a:p>
        </p:txBody>
      </p:sp>
      <p:sp>
        <p:nvSpPr>
          <p:cNvPr id="121" name="Google Shape;121;g255304ddd7e_0_74"/>
          <p:cNvSpPr txBox="1"/>
          <p:nvPr>
            <p:ph idx="1" type="body"/>
          </p:nvPr>
        </p:nvSpPr>
        <p:spPr>
          <a:xfrm>
            <a:off x="831850" y="2710927"/>
            <a:ext cx="10515600" cy="329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Discrimination is </a:t>
            </a:r>
            <a:r>
              <a:rPr b="1" lang="en-US"/>
              <a:t>treating a person badly or unfairly on account of a personal characteristic</a:t>
            </a:r>
            <a:r>
              <a:rPr lang="en-US"/>
              <a:t>, such as but not limited to, sex, national, ethnic or social origin, gender, language, religion, disability, family status or sexual orientation.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